
<file path=[Content_Types].xml><?xml version="1.0" encoding="utf-8"?>
<Types xmlns="http://schemas.openxmlformats.org/package/2006/content-types">
  <Default Extension="jpg" ContentType="image/jp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</p:sldIdLst>
  <p:sldSz cx="12192000" cy="6858000"/>
  <p:notesSz cx="12192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8887" autoAdjust="0"/>
    <p:restoredTop sz="94660"/>
  </p:normalViewPr>
  <p:slideViewPr>
    <p:cSldViewPr>
      <p:cViewPr varScale="1">
        <p:scale>
          <a:sx n="48" d="100"/>
          <a:sy n="48" d="100"/>
        </p:scale>
        <p:origin x="60" y="132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bg object 1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554824" y="272620"/>
            <a:ext cx="7082350" cy="330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rgbClr val="76717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8/13/2023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rgbClr val="76717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rgbClr val="1D1D1B"/>
                </a:solidFill>
                <a:latin typeface="Microsoft Sans Serif"/>
                <a:cs typeface="Microsoft Sans Serif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8/13/2023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rgbClr val="76717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93657" y="1830763"/>
            <a:ext cx="4597400" cy="390397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1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8/13/2023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rgbClr val="76717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8/13/2023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8/13/2023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319829" y="263636"/>
            <a:ext cx="1165807" cy="652816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554824" y="272620"/>
            <a:ext cx="7082350" cy="330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rgbClr val="76717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99329" y="2171546"/>
            <a:ext cx="11193341" cy="32442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rgbClr val="1D1D1B"/>
                </a:solidFill>
                <a:latin typeface="Microsoft Sans Serif"/>
                <a:cs typeface="Microsoft Sans Serif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8/13/2023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1661295" y="6560678"/>
            <a:ext cx="245745" cy="22923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image" Target="../media/image37.png"/><Relationship Id="rId7" Type="http://schemas.openxmlformats.org/officeDocument/2006/relationships/image" Target="../media/image4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2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9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54.png"/><Relationship Id="rId4" Type="http://schemas.openxmlformats.org/officeDocument/2006/relationships/image" Target="../media/image1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54.png"/><Relationship Id="rId4" Type="http://schemas.openxmlformats.org/officeDocument/2006/relationships/image" Target="../media/image1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6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7" Type="http://schemas.openxmlformats.org/officeDocument/2006/relationships/image" Target="../media/image3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54.png"/><Relationship Id="rId4" Type="http://schemas.openxmlformats.org/officeDocument/2006/relationships/image" Target="../media/image16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1.png"/><Relationship Id="rId4" Type="http://schemas.openxmlformats.org/officeDocument/2006/relationships/image" Target="../media/image21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54.png"/><Relationship Id="rId4" Type="http://schemas.openxmlformats.org/officeDocument/2006/relationships/image" Target="../media/image16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2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3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6.png"/><Relationship Id="rId4" Type="http://schemas.openxmlformats.org/officeDocument/2006/relationships/image" Target="../media/image65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9.png"/><Relationship Id="rId4" Type="http://schemas.openxmlformats.org/officeDocument/2006/relationships/image" Target="../media/image6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67720" y="309381"/>
            <a:ext cx="7056755" cy="283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2210"/>
              </a:lnSpc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40" dirty="0">
                <a:solidFill>
                  <a:srgbClr val="767171"/>
                </a:solidFill>
                <a:latin typeface="Arial"/>
                <a:cs typeface="Arial"/>
              </a:rPr>
              <a:t>11: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Hemorrhagic</a:t>
            </a:r>
            <a:r>
              <a:rPr sz="2000" b="1" spc="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Shock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Fluid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Resuscitation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in TFC</a:t>
            </a:r>
            <a:endParaRPr sz="2000">
              <a:latin typeface="Arial"/>
              <a:cs typeface="Arial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984" y="1001"/>
            <a:ext cx="12185015" cy="6857365"/>
            <a:chOff x="1984" y="1001"/>
            <a:chExt cx="12185015" cy="685736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690841" y="265168"/>
              <a:ext cx="1223520" cy="604094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984" y="1001"/>
              <a:ext cx="12184957" cy="685699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6157240" y="5909299"/>
              <a:ext cx="2382520" cy="574675"/>
            </a:xfrm>
            <a:custGeom>
              <a:avLst/>
              <a:gdLst/>
              <a:ahLst/>
              <a:cxnLst/>
              <a:rect l="l" t="t" r="r" b="b"/>
              <a:pathLst>
                <a:path w="2382520" h="574675">
                  <a:moveTo>
                    <a:pt x="2286593" y="0"/>
                  </a:moveTo>
                  <a:lnTo>
                    <a:pt x="95699" y="0"/>
                  </a:lnTo>
                  <a:lnTo>
                    <a:pt x="58448" y="7520"/>
                  </a:lnTo>
                  <a:lnTo>
                    <a:pt x="28029" y="28029"/>
                  </a:lnTo>
                  <a:lnTo>
                    <a:pt x="7520" y="58449"/>
                  </a:lnTo>
                  <a:lnTo>
                    <a:pt x="0" y="95700"/>
                  </a:lnTo>
                  <a:lnTo>
                    <a:pt x="0" y="478489"/>
                  </a:lnTo>
                  <a:lnTo>
                    <a:pt x="7520" y="515740"/>
                  </a:lnTo>
                  <a:lnTo>
                    <a:pt x="28029" y="546160"/>
                  </a:lnTo>
                  <a:lnTo>
                    <a:pt x="58448" y="566669"/>
                  </a:lnTo>
                  <a:lnTo>
                    <a:pt x="95699" y="574190"/>
                  </a:lnTo>
                  <a:lnTo>
                    <a:pt x="2286593" y="574190"/>
                  </a:lnTo>
                  <a:lnTo>
                    <a:pt x="2323843" y="566669"/>
                  </a:lnTo>
                  <a:lnTo>
                    <a:pt x="2354263" y="546160"/>
                  </a:lnTo>
                  <a:lnTo>
                    <a:pt x="2374773" y="515740"/>
                  </a:lnTo>
                  <a:lnTo>
                    <a:pt x="2382293" y="478489"/>
                  </a:lnTo>
                  <a:lnTo>
                    <a:pt x="2382293" y="95700"/>
                  </a:lnTo>
                  <a:lnTo>
                    <a:pt x="2374773" y="58449"/>
                  </a:lnTo>
                  <a:lnTo>
                    <a:pt x="2354263" y="28029"/>
                  </a:lnTo>
                  <a:lnTo>
                    <a:pt x="2323843" y="7520"/>
                  </a:lnTo>
                  <a:lnTo>
                    <a:pt x="2286593" y="0"/>
                  </a:lnTo>
                  <a:close/>
                </a:path>
              </a:pathLst>
            </a:custGeom>
            <a:solidFill>
              <a:srgbClr val="1A1B1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6399784" y="5969487"/>
            <a:ext cx="1897380" cy="498475"/>
          </a:xfrm>
          <a:prstGeom prst="rect">
            <a:avLst/>
          </a:prstGeom>
        </p:spPr>
        <p:txBody>
          <a:bodyPr vert="horz" wrap="square" lIns="0" tIns="29844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34"/>
              </a:spcBef>
            </a:pPr>
            <a:r>
              <a:rPr sz="1600" spc="-15" dirty="0">
                <a:solidFill>
                  <a:srgbClr val="FFFFFF"/>
                </a:solidFill>
                <a:latin typeface="Arial Black"/>
                <a:cs typeface="Arial Black"/>
              </a:rPr>
              <a:t>TCCC</a:t>
            </a:r>
            <a:r>
              <a:rPr sz="1600" spc="-35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TIER</a:t>
            </a:r>
            <a:r>
              <a:rPr sz="16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3</a:t>
            </a:r>
            <a:endParaRPr sz="1600">
              <a:latin typeface="Arial MT"/>
              <a:cs typeface="Arial MT"/>
            </a:endParaRPr>
          </a:p>
          <a:p>
            <a:pPr algn="ctr">
              <a:lnSpc>
                <a:spcPct val="100000"/>
              </a:lnSpc>
              <a:spcBef>
                <a:spcPts val="110"/>
              </a:spcBef>
            </a:pPr>
            <a:r>
              <a:rPr sz="1300" dirty="0">
                <a:solidFill>
                  <a:srgbClr val="FFFFFF"/>
                </a:solidFill>
                <a:latin typeface="Arial MT"/>
                <a:cs typeface="Arial MT"/>
              </a:rPr>
              <a:t>Combat</a:t>
            </a:r>
            <a:r>
              <a:rPr sz="13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300" spc="-5" dirty="0">
                <a:solidFill>
                  <a:srgbClr val="FFFFFF"/>
                </a:solidFill>
                <a:latin typeface="Arial MT"/>
                <a:cs typeface="Arial MT"/>
              </a:rPr>
              <a:t>Medic/Corpsman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8715363" y="5909300"/>
            <a:ext cx="2382520" cy="574675"/>
          </a:xfrm>
          <a:custGeom>
            <a:avLst/>
            <a:gdLst/>
            <a:ahLst/>
            <a:cxnLst/>
            <a:rect l="l" t="t" r="r" b="b"/>
            <a:pathLst>
              <a:path w="2382520" h="574675">
                <a:moveTo>
                  <a:pt x="2286593" y="0"/>
                </a:moveTo>
                <a:lnTo>
                  <a:pt x="95699" y="0"/>
                </a:lnTo>
                <a:lnTo>
                  <a:pt x="58448" y="7520"/>
                </a:lnTo>
                <a:lnTo>
                  <a:pt x="28029" y="28029"/>
                </a:lnTo>
                <a:lnTo>
                  <a:pt x="7520" y="58449"/>
                </a:lnTo>
                <a:lnTo>
                  <a:pt x="0" y="95700"/>
                </a:lnTo>
                <a:lnTo>
                  <a:pt x="0" y="478489"/>
                </a:lnTo>
                <a:lnTo>
                  <a:pt x="7520" y="515740"/>
                </a:lnTo>
                <a:lnTo>
                  <a:pt x="28029" y="546160"/>
                </a:lnTo>
                <a:lnTo>
                  <a:pt x="58448" y="566669"/>
                </a:lnTo>
                <a:lnTo>
                  <a:pt x="95699" y="574190"/>
                </a:lnTo>
                <a:lnTo>
                  <a:pt x="2286593" y="574190"/>
                </a:lnTo>
                <a:lnTo>
                  <a:pt x="2323843" y="566669"/>
                </a:lnTo>
                <a:lnTo>
                  <a:pt x="2354263" y="546160"/>
                </a:lnTo>
                <a:lnTo>
                  <a:pt x="2374773" y="515740"/>
                </a:lnTo>
                <a:lnTo>
                  <a:pt x="2382293" y="478489"/>
                </a:lnTo>
                <a:lnTo>
                  <a:pt x="2382293" y="95700"/>
                </a:lnTo>
                <a:lnTo>
                  <a:pt x="2374773" y="58449"/>
                </a:lnTo>
                <a:lnTo>
                  <a:pt x="2354263" y="28029"/>
                </a:lnTo>
                <a:lnTo>
                  <a:pt x="2323843" y="7520"/>
                </a:lnTo>
                <a:lnTo>
                  <a:pt x="2286593" y="0"/>
                </a:lnTo>
                <a:close/>
              </a:path>
            </a:pathLst>
          </a:custGeom>
          <a:solidFill>
            <a:srgbClr val="1A1B1B">
              <a:alpha val="2899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8856936" y="5969487"/>
            <a:ext cx="2099945" cy="498475"/>
          </a:xfrm>
          <a:prstGeom prst="rect">
            <a:avLst/>
          </a:prstGeom>
        </p:spPr>
        <p:txBody>
          <a:bodyPr vert="horz" wrap="square" lIns="0" tIns="29844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34"/>
              </a:spcBef>
            </a:pPr>
            <a:r>
              <a:rPr sz="1600" spc="-15" dirty="0">
                <a:solidFill>
                  <a:srgbClr val="D9D9D9"/>
                </a:solidFill>
                <a:latin typeface="Arial Black"/>
                <a:cs typeface="Arial Black"/>
              </a:rPr>
              <a:t>TCCC</a:t>
            </a:r>
            <a:r>
              <a:rPr sz="1600" spc="-120" dirty="0">
                <a:solidFill>
                  <a:srgbClr val="D9D9D9"/>
                </a:solidFill>
                <a:latin typeface="Arial Black"/>
                <a:cs typeface="Arial Black"/>
              </a:rPr>
              <a:t> </a:t>
            </a:r>
            <a:r>
              <a:rPr sz="1600" spc="-5" dirty="0">
                <a:solidFill>
                  <a:srgbClr val="D9D9D9"/>
                </a:solidFill>
                <a:latin typeface="Arial MT"/>
                <a:cs typeface="Arial MT"/>
              </a:rPr>
              <a:t>TIER</a:t>
            </a:r>
            <a:r>
              <a:rPr sz="1600" spc="-30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D9D9D9"/>
                </a:solidFill>
                <a:latin typeface="Arial MT"/>
                <a:cs typeface="Arial MT"/>
              </a:rPr>
              <a:t>4</a:t>
            </a:r>
            <a:endParaRPr sz="1600">
              <a:latin typeface="Arial MT"/>
              <a:cs typeface="Arial MT"/>
            </a:endParaRPr>
          </a:p>
          <a:p>
            <a:pPr algn="ctr">
              <a:lnSpc>
                <a:spcPct val="100000"/>
              </a:lnSpc>
              <a:spcBef>
                <a:spcPts val="110"/>
              </a:spcBef>
            </a:pP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Combat</a:t>
            </a:r>
            <a:r>
              <a:rPr sz="1300" spc="-15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300" spc="-5" dirty="0">
                <a:solidFill>
                  <a:srgbClr val="D9D9D9"/>
                </a:solidFill>
                <a:latin typeface="Arial MT"/>
                <a:cs typeface="Arial MT"/>
              </a:rPr>
              <a:t>Paramedic/Provider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1040996" y="5909300"/>
            <a:ext cx="2382520" cy="574675"/>
          </a:xfrm>
          <a:custGeom>
            <a:avLst/>
            <a:gdLst/>
            <a:ahLst/>
            <a:cxnLst/>
            <a:rect l="l" t="t" r="r" b="b"/>
            <a:pathLst>
              <a:path w="2382520" h="574675">
                <a:moveTo>
                  <a:pt x="2286593" y="0"/>
                </a:moveTo>
                <a:lnTo>
                  <a:pt x="95700" y="0"/>
                </a:lnTo>
                <a:lnTo>
                  <a:pt x="58449" y="7520"/>
                </a:lnTo>
                <a:lnTo>
                  <a:pt x="28029" y="28029"/>
                </a:lnTo>
                <a:lnTo>
                  <a:pt x="7520" y="58449"/>
                </a:lnTo>
                <a:lnTo>
                  <a:pt x="0" y="95700"/>
                </a:lnTo>
                <a:lnTo>
                  <a:pt x="0" y="478489"/>
                </a:lnTo>
                <a:lnTo>
                  <a:pt x="7520" y="515740"/>
                </a:lnTo>
                <a:lnTo>
                  <a:pt x="28029" y="546160"/>
                </a:lnTo>
                <a:lnTo>
                  <a:pt x="58449" y="566669"/>
                </a:lnTo>
                <a:lnTo>
                  <a:pt x="95700" y="574190"/>
                </a:lnTo>
                <a:lnTo>
                  <a:pt x="2286593" y="574190"/>
                </a:lnTo>
                <a:lnTo>
                  <a:pt x="2323844" y="566669"/>
                </a:lnTo>
                <a:lnTo>
                  <a:pt x="2354263" y="546160"/>
                </a:lnTo>
                <a:lnTo>
                  <a:pt x="2374773" y="515740"/>
                </a:lnTo>
                <a:lnTo>
                  <a:pt x="2382294" y="478489"/>
                </a:lnTo>
                <a:lnTo>
                  <a:pt x="2382294" y="95700"/>
                </a:lnTo>
                <a:lnTo>
                  <a:pt x="2374773" y="58449"/>
                </a:lnTo>
                <a:lnTo>
                  <a:pt x="2354263" y="28029"/>
                </a:lnTo>
                <a:lnTo>
                  <a:pt x="2323844" y="7520"/>
                </a:lnTo>
                <a:lnTo>
                  <a:pt x="2286593" y="0"/>
                </a:lnTo>
                <a:close/>
              </a:path>
            </a:pathLst>
          </a:custGeom>
          <a:solidFill>
            <a:srgbClr val="1A1B1B">
              <a:alpha val="2899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1462545" y="5969487"/>
            <a:ext cx="1539875" cy="498475"/>
          </a:xfrm>
          <a:prstGeom prst="rect">
            <a:avLst/>
          </a:prstGeom>
        </p:spPr>
        <p:txBody>
          <a:bodyPr vert="horz" wrap="square" lIns="0" tIns="29844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34"/>
              </a:spcBef>
            </a:pPr>
            <a:r>
              <a:rPr sz="1600" spc="-15" dirty="0">
                <a:solidFill>
                  <a:srgbClr val="D9D9D9"/>
                </a:solidFill>
                <a:latin typeface="Arial Black"/>
                <a:cs typeface="Arial Black"/>
              </a:rPr>
              <a:t>TCCC</a:t>
            </a:r>
            <a:r>
              <a:rPr sz="1600" spc="-35" dirty="0">
                <a:solidFill>
                  <a:srgbClr val="D9D9D9"/>
                </a:solidFill>
                <a:latin typeface="Arial Black"/>
                <a:cs typeface="Arial Black"/>
              </a:rPr>
              <a:t> </a:t>
            </a:r>
            <a:r>
              <a:rPr sz="1600" spc="-5" dirty="0">
                <a:solidFill>
                  <a:srgbClr val="D9D9D9"/>
                </a:solidFill>
                <a:latin typeface="Arial MT"/>
                <a:cs typeface="Arial MT"/>
              </a:rPr>
              <a:t>TIER</a:t>
            </a:r>
            <a:r>
              <a:rPr sz="1600" spc="-25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D9D9D9"/>
                </a:solidFill>
                <a:latin typeface="Arial MT"/>
                <a:cs typeface="Arial MT"/>
              </a:rPr>
              <a:t>1</a:t>
            </a:r>
            <a:endParaRPr sz="1600">
              <a:latin typeface="Arial MT"/>
              <a:cs typeface="Arial MT"/>
            </a:endParaRPr>
          </a:p>
          <a:p>
            <a:pPr algn="ctr">
              <a:lnSpc>
                <a:spcPct val="100000"/>
              </a:lnSpc>
              <a:spcBef>
                <a:spcPts val="110"/>
              </a:spcBef>
            </a:pP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All</a:t>
            </a:r>
            <a:r>
              <a:rPr sz="1300" spc="-40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Service</a:t>
            </a:r>
            <a:r>
              <a:rPr sz="1300" spc="-40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Members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3599117" y="5909300"/>
            <a:ext cx="2382520" cy="574675"/>
          </a:xfrm>
          <a:custGeom>
            <a:avLst/>
            <a:gdLst/>
            <a:ahLst/>
            <a:cxnLst/>
            <a:rect l="l" t="t" r="r" b="b"/>
            <a:pathLst>
              <a:path w="2382520" h="574675">
                <a:moveTo>
                  <a:pt x="2286594" y="0"/>
                </a:moveTo>
                <a:lnTo>
                  <a:pt x="95700" y="0"/>
                </a:lnTo>
                <a:lnTo>
                  <a:pt x="58449" y="7520"/>
                </a:lnTo>
                <a:lnTo>
                  <a:pt x="28029" y="28029"/>
                </a:lnTo>
                <a:lnTo>
                  <a:pt x="7520" y="58449"/>
                </a:lnTo>
                <a:lnTo>
                  <a:pt x="0" y="95700"/>
                </a:lnTo>
                <a:lnTo>
                  <a:pt x="0" y="478489"/>
                </a:lnTo>
                <a:lnTo>
                  <a:pt x="7520" y="515740"/>
                </a:lnTo>
                <a:lnTo>
                  <a:pt x="28029" y="546160"/>
                </a:lnTo>
                <a:lnTo>
                  <a:pt x="58449" y="566669"/>
                </a:lnTo>
                <a:lnTo>
                  <a:pt x="95700" y="574190"/>
                </a:lnTo>
                <a:lnTo>
                  <a:pt x="2286594" y="574190"/>
                </a:lnTo>
                <a:lnTo>
                  <a:pt x="2323845" y="566669"/>
                </a:lnTo>
                <a:lnTo>
                  <a:pt x="2354264" y="546160"/>
                </a:lnTo>
                <a:lnTo>
                  <a:pt x="2374773" y="515740"/>
                </a:lnTo>
                <a:lnTo>
                  <a:pt x="2382293" y="478489"/>
                </a:lnTo>
                <a:lnTo>
                  <a:pt x="2382293" y="95700"/>
                </a:lnTo>
                <a:lnTo>
                  <a:pt x="2374773" y="58449"/>
                </a:lnTo>
                <a:lnTo>
                  <a:pt x="2354264" y="28029"/>
                </a:lnTo>
                <a:lnTo>
                  <a:pt x="2323845" y="7520"/>
                </a:lnTo>
                <a:lnTo>
                  <a:pt x="2286594" y="0"/>
                </a:lnTo>
                <a:close/>
              </a:path>
            </a:pathLst>
          </a:custGeom>
          <a:solidFill>
            <a:srgbClr val="1A1B1B">
              <a:alpha val="2899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4120538" y="5969487"/>
            <a:ext cx="1339850" cy="498475"/>
          </a:xfrm>
          <a:prstGeom prst="rect">
            <a:avLst/>
          </a:prstGeom>
        </p:spPr>
        <p:txBody>
          <a:bodyPr vert="horz" wrap="square" lIns="0" tIns="2984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34"/>
              </a:spcBef>
            </a:pPr>
            <a:r>
              <a:rPr sz="1600" spc="-15" dirty="0">
                <a:solidFill>
                  <a:srgbClr val="D9D9D9"/>
                </a:solidFill>
                <a:latin typeface="Arial Black"/>
                <a:cs typeface="Arial Black"/>
              </a:rPr>
              <a:t>TCCC</a:t>
            </a:r>
            <a:r>
              <a:rPr sz="1600" spc="-50" dirty="0">
                <a:solidFill>
                  <a:srgbClr val="D9D9D9"/>
                </a:solidFill>
                <a:latin typeface="Arial Black"/>
                <a:cs typeface="Arial Black"/>
              </a:rPr>
              <a:t> </a:t>
            </a:r>
            <a:r>
              <a:rPr sz="1600" spc="-5" dirty="0">
                <a:solidFill>
                  <a:srgbClr val="D9D9D9"/>
                </a:solidFill>
                <a:latin typeface="Arial MT"/>
                <a:cs typeface="Arial MT"/>
              </a:rPr>
              <a:t>TIER</a:t>
            </a:r>
            <a:r>
              <a:rPr sz="1600" spc="-40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D9D9D9"/>
                </a:solidFill>
                <a:latin typeface="Arial MT"/>
                <a:cs typeface="Arial MT"/>
              </a:rPr>
              <a:t>2</a:t>
            </a:r>
            <a:endParaRPr sz="1600">
              <a:latin typeface="Arial MT"/>
              <a:cs typeface="Arial MT"/>
            </a:endParaRPr>
          </a:p>
          <a:p>
            <a:pPr marL="22225">
              <a:lnSpc>
                <a:spcPct val="100000"/>
              </a:lnSpc>
              <a:spcBef>
                <a:spcPts val="110"/>
              </a:spcBef>
            </a:pP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Combat</a:t>
            </a:r>
            <a:r>
              <a:rPr sz="1300" spc="-5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Lifesaver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140939" y="3743603"/>
            <a:ext cx="9403080" cy="1452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3770"/>
              </a:lnSpc>
              <a:spcBef>
                <a:spcPts val="100"/>
              </a:spcBef>
            </a:pPr>
            <a:r>
              <a:rPr sz="3200" b="1" spc="-5" dirty="0">
                <a:solidFill>
                  <a:srgbClr val="FFFFFF"/>
                </a:solidFill>
                <a:latin typeface="Arial"/>
                <a:cs typeface="Arial"/>
              </a:rPr>
              <a:t>MODULE</a:t>
            </a:r>
            <a:r>
              <a:rPr sz="3200" b="1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spc="-60" dirty="0">
                <a:solidFill>
                  <a:srgbClr val="FFFFFF"/>
                </a:solidFill>
                <a:latin typeface="Arial"/>
                <a:cs typeface="Arial"/>
              </a:rPr>
              <a:t>11:</a:t>
            </a:r>
            <a:endParaRPr sz="3200">
              <a:latin typeface="Arial"/>
              <a:cs typeface="Arial"/>
            </a:endParaRPr>
          </a:p>
          <a:p>
            <a:pPr marL="12700" marR="5080">
              <a:lnSpc>
                <a:spcPts val="3700"/>
              </a:lnSpc>
              <a:spcBef>
                <a:spcPts val="170"/>
              </a:spcBef>
            </a:pPr>
            <a:r>
              <a:rPr sz="3200" b="1" spc="-5" dirty="0">
                <a:solidFill>
                  <a:srgbClr val="FFFFFF"/>
                </a:solidFill>
                <a:latin typeface="Arial"/>
                <a:cs typeface="Arial"/>
              </a:rPr>
              <a:t>HEMORRHAGIC SHOCK FLUID</a:t>
            </a:r>
            <a:r>
              <a:rPr sz="3200" b="1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spc="-40" dirty="0">
                <a:solidFill>
                  <a:srgbClr val="FFFFFF"/>
                </a:solidFill>
                <a:latin typeface="Arial"/>
                <a:cs typeface="Arial"/>
              </a:rPr>
              <a:t>RESUSCITATION </a:t>
            </a:r>
            <a:r>
              <a:rPr sz="3200" b="1" spc="-8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spc="-5" dirty="0">
                <a:solidFill>
                  <a:srgbClr val="FFFFFF"/>
                </a:solidFill>
                <a:latin typeface="Arial"/>
                <a:cs typeface="Arial"/>
              </a:rPr>
              <a:t>IN </a:t>
            </a:r>
            <a:r>
              <a:rPr sz="3200" b="1" spc="-35" dirty="0">
                <a:solidFill>
                  <a:srgbClr val="FFFFFF"/>
                </a:solidFill>
                <a:latin typeface="Arial"/>
                <a:cs typeface="Arial"/>
              </a:rPr>
              <a:t>TACTICAL</a:t>
            </a:r>
            <a:r>
              <a:rPr sz="3200" b="1" spc="-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spc="-5" dirty="0">
                <a:solidFill>
                  <a:srgbClr val="FFFFFF"/>
                </a:solidFill>
                <a:latin typeface="Arial"/>
                <a:cs typeface="Arial"/>
              </a:rPr>
              <a:t>FIELD</a:t>
            </a:r>
            <a:r>
              <a:rPr sz="3200" b="1" dirty="0">
                <a:solidFill>
                  <a:srgbClr val="FFFFFF"/>
                </a:solidFill>
                <a:latin typeface="Arial"/>
                <a:cs typeface="Arial"/>
              </a:rPr>
              <a:t> CARE </a:t>
            </a:r>
            <a:r>
              <a:rPr sz="3200" b="1" spc="-5" dirty="0">
                <a:solidFill>
                  <a:srgbClr val="FFFFFF"/>
                </a:solidFill>
                <a:latin typeface="Arial"/>
                <a:cs typeface="Arial"/>
              </a:rPr>
              <a:t>(TFC)</a:t>
            </a:r>
            <a:endParaRPr sz="3200">
              <a:latin typeface="Arial"/>
              <a:cs typeface="Arial"/>
            </a:endParaRPr>
          </a:p>
        </p:txBody>
      </p:sp>
      <p:sp>
        <p:nvSpPr>
          <p:cNvPr id="15" name="object 15"/>
          <p:cNvSpPr txBox="1">
            <a:spLocks noGrp="1"/>
          </p:cNvSpPr>
          <p:nvPr>
            <p:ph type="title"/>
          </p:nvPr>
        </p:nvSpPr>
        <p:spPr>
          <a:xfrm>
            <a:off x="1013939" y="1913221"/>
            <a:ext cx="9872980" cy="1762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5600"/>
              </a:lnSpc>
              <a:spcBef>
                <a:spcPts val="95"/>
              </a:spcBef>
              <a:tabLst>
                <a:tab pos="4030979" algn="l"/>
                <a:tab pos="4335780" algn="l"/>
              </a:tabLst>
            </a:pPr>
            <a:r>
              <a:rPr sz="5400" b="0" spc="-65" dirty="0">
                <a:solidFill>
                  <a:srgbClr val="FFFFFF"/>
                </a:solidFill>
                <a:latin typeface="Arial Black"/>
                <a:cs typeface="Arial Black"/>
              </a:rPr>
              <a:t>TACTICAL	</a:t>
            </a:r>
            <a:r>
              <a:rPr sz="5400" b="0" spc="-80" dirty="0">
                <a:solidFill>
                  <a:srgbClr val="FFFFFF"/>
                </a:solidFill>
                <a:latin typeface="Arial Black"/>
                <a:cs typeface="Arial Black"/>
              </a:rPr>
              <a:t>COMBAT </a:t>
            </a:r>
            <a:r>
              <a:rPr sz="5400" b="0" spc="-75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5400" b="0" spc="-60" dirty="0">
                <a:solidFill>
                  <a:srgbClr val="FFFFFF"/>
                </a:solidFill>
                <a:latin typeface="Arial Black"/>
                <a:cs typeface="Arial Black"/>
              </a:rPr>
              <a:t>CASUALTY	</a:t>
            </a:r>
            <a:r>
              <a:rPr sz="5400" b="0" spc="-5" dirty="0">
                <a:solidFill>
                  <a:srgbClr val="FFFFFF"/>
                </a:solidFill>
                <a:latin typeface="Arial Black"/>
                <a:cs typeface="Arial Black"/>
              </a:rPr>
              <a:t>CARE</a:t>
            </a:r>
            <a:r>
              <a:rPr sz="5400" b="0" spc="-75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5400" b="0" spc="-5" dirty="0">
                <a:solidFill>
                  <a:srgbClr val="FFFFFF"/>
                </a:solidFill>
                <a:latin typeface="Arial Black"/>
                <a:cs typeface="Arial Black"/>
              </a:rPr>
              <a:t>COURSE</a:t>
            </a:r>
            <a:endParaRPr sz="54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</a:t>
            </a:r>
            <a:r>
              <a:rPr dirty="0"/>
              <a:t> </a:t>
            </a:r>
            <a:r>
              <a:rPr spc="-40" dirty="0"/>
              <a:t>11:</a:t>
            </a:r>
            <a:r>
              <a:rPr dirty="0"/>
              <a:t> </a:t>
            </a:r>
            <a:r>
              <a:rPr spc="-5" dirty="0"/>
              <a:t>Hemorrhagic</a:t>
            </a:r>
            <a:r>
              <a:rPr spc="5" dirty="0"/>
              <a:t> </a:t>
            </a:r>
            <a:r>
              <a:rPr spc="-5" dirty="0"/>
              <a:t>Shock</a:t>
            </a:r>
            <a:r>
              <a:rPr dirty="0"/>
              <a:t> </a:t>
            </a:r>
            <a:r>
              <a:rPr spc="-5" dirty="0"/>
              <a:t>Fluid</a:t>
            </a:r>
            <a:r>
              <a:rPr dirty="0"/>
              <a:t> </a:t>
            </a:r>
            <a:r>
              <a:rPr spc="-5" dirty="0"/>
              <a:t>Resuscitation</a:t>
            </a:r>
            <a:r>
              <a:rPr dirty="0"/>
              <a:t> </a:t>
            </a:r>
            <a:r>
              <a:rPr spc="-5" dirty="0"/>
              <a:t>in 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1771453" y="6546242"/>
            <a:ext cx="1104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 MT"/>
                <a:cs typeface="Arial MT"/>
              </a:rPr>
              <a:t>2</a:t>
            </a:r>
            <a:endParaRPr sz="1200">
              <a:latin typeface="Arial MT"/>
              <a:cs typeface="Arial MT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963443" y="1514079"/>
            <a:ext cx="10349865" cy="4208145"/>
            <a:chOff x="963443" y="1514079"/>
            <a:chExt cx="10349865" cy="4208145"/>
          </a:xfrm>
        </p:grpSpPr>
        <p:sp>
          <p:nvSpPr>
            <p:cNvPr id="6" name="object 6"/>
            <p:cNvSpPr/>
            <p:nvPr/>
          </p:nvSpPr>
          <p:spPr>
            <a:xfrm>
              <a:off x="982493" y="1726446"/>
              <a:ext cx="10311765" cy="3976370"/>
            </a:xfrm>
            <a:custGeom>
              <a:avLst/>
              <a:gdLst/>
              <a:ahLst/>
              <a:cxnLst/>
              <a:rect l="l" t="t" r="r" b="b"/>
              <a:pathLst>
                <a:path w="10311765" h="3976370">
                  <a:moveTo>
                    <a:pt x="390712" y="1"/>
                  </a:moveTo>
                  <a:lnTo>
                    <a:pt x="441413" y="1"/>
                  </a:lnTo>
                  <a:lnTo>
                    <a:pt x="492113" y="1"/>
                  </a:lnTo>
                  <a:lnTo>
                    <a:pt x="542813" y="1"/>
                  </a:lnTo>
                  <a:lnTo>
                    <a:pt x="593514" y="1"/>
                  </a:lnTo>
                  <a:lnTo>
                    <a:pt x="644214" y="1"/>
                  </a:lnTo>
                  <a:lnTo>
                    <a:pt x="694914" y="1"/>
                  </a:lnTo>
                  <a:lnTo>
                    <a:pt x="745614" y="1"/>
                  </a:lnTo>
                  <a:lnTo>
                    <a:pt x="796315" y="1"/>
                  </a:lnTo>
                  <a:lnTo>
                    <a:pt x="847015" y="1"/>
                  </a:lnTo>
                  <a:lnTo>
                    <a:pt x="897715" y="1"/>
                  </a:lnTo>
                  <a:lnTo>
                    <a:pt x="948415" y="1"/>
                  </a:lnTo>
                  <a:lnTo>
                    <a:pt x="999116" y="1"/>
                  </a:lnTo>
                  <a:lnTo>
                    <a:pt x="1049816" y="1"/>
                  </a:lnTo>
                  <a:lnTo>
                    <a:pt x="1100516" y="1"/>
                  </a:lnTo>
                  <a:lnTo>
                    <a:pt x="1151217" y="1"/>
                  </a:lnTo>
                  <a:lnTo>
                    <a:pt x="1201917" y="1"/>
                  </a:lnTo>
                  <a:lnTo>
                    <a:pt x="1252617" y="1"/>
                  </a:lnTo>
                  <a:lnTo>
                    <a:pt x="1303317" y="1"/>
                  </a:lnTo>
                  <a:lnTo>
                    <a:pt x="1354018" y="1"/>
                  </a:lnTo>
                  <a:lnTo>
                    <a:pt x="1404718" y="1"/>
                  </a:lnTo>
                  <a:lnTo>
                    <a:pt x="1455418" y="1"/>
                  </a:lnTo>
                  <a:lnTo>
                    <a:pt x="1506118" y="1"/>
                  </a:lnTo>
                  <a:lnTo>
                    <a:pt x="1556819" y="1"/>
                  </a:lnTo>
                  <a:lnTo>
                    <a:pt x="1607519" y="1"/>
                  </a:lnTo>
                  <a:lnTo>
                    <a:pt x="1658219" y="1"/>
                  </a:lnTo>
                  <a:lnTo>
                    <a:pt x="1708920" y="1"/>
                  </a:lnTo>
                  <a:lnTo>
                    <a:pt x="1759620" y="1"/>
                  </a:lnTo>
                  <a:lnTo>
                    <a:pt x="1810320" y="1"/>
                  </a:lnTo>
                  <a:lnTo>
                    <a:pt x="1861020" y="1"/>
                  </a:lnTo>
                  <a:lnTo>
                    <a:pt x="1911721" y="1"/>
                  </a:lnTo>
                  <a:lnTo>
                    <a:pt x="1962421" y="1"/>
                  </a:lnTo>
                  <a:lnTo>
                    <a:pt x="2013121" y="1"/>
                  </a:lnTo>
                  <a:lnTo>
                    <a:pt x="2063821" y="1"/>
                  </a:lnTo>
                  <a:lnTo>
                    <a:pt x="2114522" y="1"/>
                  </a:lnTo>
                  <a:lnTo>
                    <a:pt x="2165222" y="1"/>
                  </a:lnTo>
                  <a:lnTo>
                    <a:pt x="2215922" y="1"/>
                  </a:lnTo>
                  <a:lnTo>
                    <a:pt x="2266622" y="1"/>
                  </a:lnTo>
                  <a:lnTo>
                    <a:pt x="2317323" y="1"/>
                  </a:lnTo>
                  <a:lnTo>
                    <a:pt x="2368023" y="1"/>
                  </a:lnTo>
                  <a:lnTo>
                    <a:pt x="2418723" y="1"/>
                  </a:lnTo>
                  <a:lnTo>
                    <a:pt x="2469424" y="1"/>
                  </a:lnTo>
                  <a:lnTo>
                    <a:pt x="2520124" y="1"/>
                  </a:lnTo>
                  <a:lnTo>
                    <a:pt x="2570824" y="1"/>
                  </a:lnTo>
                  <a:lnTo>
                    <a:pt x="2621524" y="1"/>
                  </a:lnTo>
                  <a:lnTo>
                    <a:pt x="2672225" y="1"/>
                  </a:lnTo>
                  <a:lnTo>
                    <a:pt x="2722925" y="1"/>
                  </a:lnTo>
                  <a:lnTo>
                    <a:pt x="2773625" y="1"/>
                  </a:lnTo>
                  <a:lnTo>
                    <a:pt x="2824325" y="1"/>
                  </a:lnTo>
                  <a:lnTo>
                    <a:pt x="2875026" y="1"/>
                  </a:lnTo>
                  <a:lnTo>
                    <a:pt x="2925726" y="1"/>
                  </a:lnTo>
                  <a:lnTo>
                    <a:pt x="2976426" y="1"/>
                  </a:lnTo>
                  <a:lnTo>
                    <a:pt x="3027126" y="1"/>
                  </a:lnTo>
                  <a:lnTo>
                    <a:pt x="3077827" y="1"/>
                  </a:lnTo>
                  <a:lnTo>
                    <a:pt x="3128527" y="1"/>
                  </a:lnTo>
                  <a:lnTo>
                    <a:pt x="3179227" y="1"/>
                  </a:lnTo>
                  <a:lnTo>
                    <a:pt x="3229927" y="1"/>
                  </a:lnTo>
                  <a:lnTo>
                    <a:pt x="3280628" y="1"/>
                  </a:lnTo>
                  <a:lnTo>
                    <a:pt x="3331328" y="1"/>
                  </a:lnTo>
                  <a:lnTo>
                    <a:pt x="3382028" y="1"/>
                  </a:lnTo>
                  <a:lnTo>
                    <a:pt x="3432728" y="1"/>
                  </a:lnTo>
                  <a:lnTo>
                    <a:pt x="3483429" y="1"/>
                  </a:lnTo>
                  <a:lnTo>
                    <a:pt x="3534129" y="1"/>
                  </a:lnTo>
                  <a:lnTo>
                    <a:pt x="3584829" y="1"/>
                  </a:lnTo>
                  <a:lnTo>
                    <a:pt x="3635529" y="1"/>
                  </a:lnTo>
                  <a:lnTo>
                    <a:pt x="3686230" y="1"/>
                  </a:lnTo>
                  <a:lnTo>
                    <a:pt x="3736930" y="1"/>
                  </a:lnTo>
                  <a:lnTo>
                    <a:pt x="3787630" y="1"/>
                  </a:lnTo>
                  <a:lnTo>
                    <a:pt x="3838331" y="1"/>
                  </a:lnTo>
                  <a:lnTo>
                    <a:pt x="3889031" y="1"/>
                  </a:lnTo>
                  <a:lnTo>
                    <a:pt x="3939731" y="1"/>
                  </a:lnTo>
                  <a:lnTo>
                    <a:pt x="3990431" y="1"/>
                  </a:lnTo>
                  <a:lnTo>
                    <a:pt x="4041132" y="1"/>
                  </a:lnTo>
                  <a:lnTo>
                    <a:pt x="4091832" y="1"/>
                  </a:lnTo>
                  <a:lnTo>
                    <a:pt x="4142532" y="1"/>
                  </a:lnTo>
                  <a:lnTo>
                    <a:pt x="4193232" y="1"/>
                  </a:lnTo>
                  <a:lnTo>
                    <a:pt x="4243933" y="1"/>
                  </a:lnTo>
                  <a:lnTo>
                    <a:pt x="4294633" y="1"/>
                  </a:lnTo>
                  <a:lnTo>
                    <a:pt x="4345333" y="1"/>
                  </a:lnTo>
                  <a:lnTo>
                    <a:pt x="4396033" y="0"/>
                  </a:lnTo>
                  <a:lnTo>
                    <a:pt x="4446734" y="0"/>
                  </a:lnTo>
                  <a:lnTo>
                    <a:pt x="4497434" y="0"/>
                  </a:lnTo>
                  <a:lnTo>
                    <a:pt x="4548134" y="0"/>
                  </a:lnTo>
                  <a:lnTo>
                    <a:pt x="4598834" y="0"/>
                  </a:lnTo>
                  <a:lnTo>
                    <a:pt x="4649535" y="0"/>
                  </a:lnTo>
                  <a:lnTo>
                    <a:pt x="4700235" y="0"/>
                  </a:lnTo>
                  <a:lnTo>
                    <a:pt x="4750935" y="0"/>
                  </a:lnTo>
                  <a:lnTo>
                    <a:pt x="4801635" y="0"/>
                  </a:lnTo>
                  <a:lnTo>
                    <a:pt x="4852336" y="0"/>
                  </a:lnTo>
                  <a:lnTo>
                    <a:pt x="4903036" y="0"/>
                  </a:lnTo>
                  <a:lnTo>
                    <a:pt x="4953736" y="0"/>
                  </a:lnTo>
                  <a:lnTo>
                    <a:pt x="5004436" y="0"/>
                  </a:lnTo>
                  <a:lnTo>
                    <a:pt x="5055137" y="0"/>
                  </a:lnTo>
                  <a:lnTo>
                    <a:pt x="5105837" y="0"/>
                  </a:lnTo>
                  <a:lnTo>
                    <a:pt x="5156537" y="0"/>
                  </a:lnTo>
                  <a:lnTo>
                    <a:pt x="5207237" y="0"/>
                  </a:lnTo>
                  <a:lnTo>
                    <a:pt x="5257938" y="0"/>
                  </a:lnTo>
                  <a:lnTo>
                    <a:pt x="5308638" y="0"/>
                  </a:lnTo>
                  <a:lnTo>
                    <a:pt x="5359338" y="0"/>
                  </a:lnTo>
                  <a:lnTo>
                    <a:pt x="5410038" y="0"/>
                  </a:lnTo>
                  <a:lnTo>
                    <a:pt x="5460739" y="0"/>
                  </a:lnTo>
                  <a:lnTo>
                    <a:pt x="5511439" y="0"/>
                  </a:lnTo>
                  <a:lnTo>
                    <a:pt x="5562139" y="0"/>
                  </a:lnTo>
                  <a:lnTo>
                    <a:pt x="5612839" y="0"/>
                  </a:lnTo>
                  <a:lnTo>
                    <a:pt x="5663540" y="0"/>
                  </a:lnTo>
                  <a:lnTo>
                    <a:pt x="5714240" y="0"/>
                  </a:lnTo>
                  <a:lnTo>
                    <a:pt x="5764940" y="0"/>
                  </a:lnTo>
                  <a:lnTo>
                    <a:pt x="5815641" y="0"/>
                  </a:lnTo>
                  <a:lnTo>
                    <a:pt x="5866341" y="0"/>
                  </a:lnTo>
                  <a:lnTo>
                    <a:pt x="5917041" y="0"/>
                  </a:lnTo>
                  <a:lnTo>
                    <a:pt x="5967741" y="0"/>
                  </a:lnTo>
                  <a:lnTo>
                    <a:pt x="6018442" y="0"/>
                  </a:lnTo>
                  <a:lnTo>
                    <a:pt x="6069142" y="0"/>
                  </a:lnTo>
                  <a:lnTo>
                    <a:pt x="6119842" y="0"/>
                  </a:lnTo>
                  <a:lnTo>
                    <a:pt x="6170542" y="0"/>
                  </a:lnTo>
                  <a:lnTo>
                    <a:pt x="6221243" y="0"/>
                  </a:lnTo>
                  <a:lnTo>
                    <a:pt x="6271943" y="0"/>
                  </a:lnTo>
                  <a:lnTo>
                    <a:pt x="6322643" y="0"/>
                  </a:lnTo>
                  <a:lnTo>
                    <a:pt x="6373343" y="0"/>
                  </a:lnTo>
                  <a:lnTo>
                    <a:pt x="6424044" y="0"/>
                  </a:lnTo>
                  <a:lnTo>
                    <a:pt x="6474744" y="0"/>
                  </a:lnTo>
                  <a:lnTo>
                    <a:pt x="6525444" y="0"/>
                  </a:lnTo>
                  <a:lnTo>
                    <a:pt x="6576144" y="0"/>
                  </a:lnTo>
                  <a:lnTo>
                    <a:pt x="6626845" y="0"/>
                  </a:lnTo>
                  <a:lnTo>
                    <a:pt x="6677545" y="0"/>
                  </a:lnTo>
                  <a:lnTo>
                    <a:pt x="6728245" y="0"/>
                  </a:lnTo>
                  <a:lnTo>
                    <a:pt x="6778945" y="0"/>
                  </a:lnTo>
                  <a:lnTo>
                    <a:pt x="6829646" y="0"/>
                  </a:lnTo>
                  <a:lnTo>
                    <a:pt x="6880346" y="0"/>
                  </a:lnTo>
                  <a:lnTo>
                    <a:pt x="6931046" y="0"/>
                  </a:lnTo>
                  <a:lnTo>
                    <a:pt x="6981746" y="0"/>
                  </a:lnTo>
                  <a:lnTo>
                    <a:pt x="7032447" y="0"/>
                  </a:lnTo>
                  <a:lnTo>
                    <a:pt x="7083147" y="0"/>
                  </a:lnTo>
                  <a:lnTo>
                    <a:pt x="7133847" y="0"/>
                  </a:lnTo>
                  <a:lnTo>
                    <a:pt x="7184548" y="0"/>
                  </a:lnTo>
                  <a:lnTo>
                    <a:pt x="7235248" y="0"/>
                  </a:lnTo>
                  <a:lnTo>
                    <a:pt x="7285948" y="0"/>
                  </a:lnTo>
                  <a:lnTo>
                    <a:pt x="7336648" y="0"/>
                  </a:lnTo>
                  <a:lnTo>
                    <a:pt x="7387349" y="0"/>
                  </a:lnTo>
                  <a:lnTo>
                    <a:pt x="7438049" y="0"/>
                  </a:lnTo>
                  <a:lnTo>
                    <a:pt x="7488749" y="0"/>
                  </a:lnTo>
                  <a:lnTo>
                    <a:pt x="7539449" y="0"/>
                  </a:lnTo>
                  <a:lnTo>
                    <a:pt x="7590150" y="0"/>
                  </a:lnTo>
                  <a:lnTo>
                    <a:pt x="7640850" y="0"/>
                  </a:lnTo>
                  <a:lnTo>
                    <a:pt x="7691550" y="0"/>
                  </a:lnTo>
                  <a:lnTo>
                    <a:pt x="7742250" y="0"/>
                  </a:lnTo>
                  <a:lnTo>
                    <a:pt x="7792951" y="0"/>
                  </a:lnTo>
                  <a:lnTo>
                    <a:pt x="7843651" y="0"/>
                  </a:lnTo>
                  <a:lnTo>
                    <a:pt x="7894351" y="0"/>
                  </a:lnTo>
                  <a:lnTo>
                    <a:pt x="7945052" y="0"/>
                  </a:lnTo>
                  <a:lnTo>
                    <a:pt x="7995752" y="0"/>
                  </a:lnTo>
                  <a:lnTo>
                    <a:pt x="8046452" y="0"/>
                  </a:lnTo>
                  <a:lnTo>
                    <a:pt x="8097152" y="0"/>
                  </a:lnTo>
                  <a:lnTo>
                    <a:pt x="8147853" y="0"/>
                  </a:lnTo>
                  <a:lnTo>
                    <a:pt x="8198553" y="0"/>
                  </a:lnTo>
                  <a:lnTo>
                    <a:pt x="8249253" y="0"/>
                  </a:lnTo>
                  <a:lnTo>
                    <a:pt x="8299953" y="0"/>
                  </a:lnTo>
                  <a:lnTo>
                    <a:pt x="8350654" y="0"/>
                  </a:lnTo>
                  <a:lnTo>
                    <a:pt x="8401354" y="0"/>
                  </a:lnTo>
                  <a:lnTo>
                    <a:pt x="8452054" y="0"/>
                  </a:lnTo>
                  <a:lnTo>
                    <a:pt x="8502755" y="0"/>
                  </a:lnTo>
                  <a:lnTo>
                    <a:pt x="8553455" y="0"/>
                  </a:lnTo>
                  <a:lnTo>
                    <a:pt x="8604155" y="0"/>
                  </a:lnTo>
                  <a:lnTo>
                    <a:pt x="8654855" y="0"/>
                  </a:lnTo>
                  <a:lnTo>
                    <a:pt x="8705556" y="0"/>
                  </a:lnTo>
                  <a:lnTo>
                    <a:pt x="8756256" y="0"/>
                  </a:lnTo>
                  <a:lnTo>
                    <a:pt x="8806956" y="0"/>
                  </a:lnTo>
                  <a:lnTo>
                    <a:pt x="8857656" y="0"/>
                  </a:lnTo>
                  <a:lnTo>
                    <a:pt x="8908357" y="0"/>
                  </a:lnTo>
                  <a:lnTo>
                    <a:pt x="8959057" y="0"/>
                  </a:lnTo>
                  <a:lnTo>
                    <a:pt x="9018291" y="2345"/>
                  </a:lnTo>
                  <a:lnTo>
                    <a:pt x="9075467" y="9204"/>
                  </a:lnTo>
                  <a:lnTo>
                    <a:pt x="9130188" y="20308"/>
                  </a:lnTo>
                  <a:lnTo>
                    <a:pt x="9182057" y="35391"/>
                  </a:lnTo>
                  <a:lnTo>
                    <a:pt x="9230677" y="54186"/>
                  </a:lnTo>
                  <a:lnTo>
                    <a:pt x="9275650" y="76426"/>
                  </a:lnTo>
                  <a:lnTo>
                    <a:pt x="9316579" y="101842"/>
                  </a:lnTo>
                  <a:lnTo>
                    <a:pt x="9353067" y="130169"/>
                  </a:lnTo>
                  <a:lnTo>
                    <a:pt x="9384716" y="161139"/>
                  </a:lnTo>
                  <a:lnTo>
                    <a:pt x="9411130" y="194484"/>
                  </a:lnTo>
                  <a:lnTo>
                    <a:pt x="9431910" y="229938"/>
                  </a:lnTo>
                  <a:lnTo>
                    <a:pt x="9446660" y="267234"/>
                  </a:lnTo>
                  <a:lnTo>
                    <a:pt x="10311321" y="1950918"/>
                  </a:lnTo>
                  <a:lnTo>
                    <a:pt x="9446660" y="3709066"/>
                  </a:lnTo>
                  <a:lnTo>
                    <a:pt x="9431910" y="3746362"/>
                  </a:lnTo>
                  <a:lnTo>
                    <a:pt x="9411130" y="3781816"/>
                  </a:lnTo>
                  <a:lnTo>
                    <a:pt x="9384716" y="3815162"/>
                  </a:lnTo>
                  <a:lnTo>
                    <a:pt x="9353067" y="3846132"/>
                  </a:lnTo>
                  <a:lnTo>
                    <a:pt x="9316579" y="3874458"/>
                  </a:lnTo>
                  <a:lnTo>
                    <a:pt x="9275650" y="3899875"/>
                  </a:lnTo>
                  <a:lnTo>
                    <a:pt x="9230677" y="3922114"/>
                  </a:lnTo>
                  <a:lnTo>
                    <a:pt x="9182057" y="3940909"/>
                  </a:lnTo>
                  <a:lnTo>
                    <a:pt x="9130188" y="3955992"/>
                  </a:lnTo>
                  <a:lnTo>
                    <a:pt x="9075467" y="3967097"/>
                  </a:lnTo>
                  <a:lnTo>
                    <a:pt x="9018291" y="3973955"/>
                  </a:lnTo>
                  <a:lnTo>
                    <a:pt x="8959057" y="3976301"/>
                  </a:lnTo>
                  <a:lnTo>
                    <a:pt x="458805" y="3976301"/>
                  </a:lnTo>
                  <a:lnTo>
                    <a:pt x="401328" y="3974049"/>
                  </a:lnTo>
                  <a:lnTo>
                    <a:pt x="346839" y="3967462"/>
                  </a:lnTo>
                  <a:lnTo>
                    <a:pt x="295540" y="3956789"/>
                  </a:lnTo>
                  <a:lnTo>
                    <a:pt x="247636" y="3942283"/>
                  </a:lnTo>
                  <a:lnTo>
                    <a:pt x="203330" y="3924194"/>
                  </a:lnTo>
                  <a:lnTo>
                    <a:pt x="162824" y="3902774"/>
                  </a:lnTo>
                  <a:lnTo>
                    <a:pt x="126322" y="3878273"/>
                  </a:lnTo>
                  <a:lnTo>
                    <a:pt x="94028" y="3850944"/>
                  </a:lnTo>
                  <a:lnTo>
                    <a:pt x="66144" y="3821036"/>
                  </a:lnTo>
                  <a:lnTo>
                    <a:pt x="42874" y="3788801"/>
                  </a:lnTo>
                  <a:lnTo>
                    <a:pt x="24421" y="3754491"/>
                  </a:lnTo>
                  <a:lnTo>
                    <a:pt x="10989" y="3718355"/>
                  </a:lnTo>
                  <a:lnTo>
                    <a:pt x="2781" y="3680647"/>
                  </a:lnTo>
                  <a:lnTo>
                    <a:pt x="0" y="3641615"/>
                  </a:lnTo>
                  <a:lnTo>
                    <a:pt x="0" y="317351"/>
                  </a:lnTo>
                  <a:lnTo>
                    <a:pt x="2075" y="275660"/>
                  </a:lnTo>
                  <a:lnTo>
                    <a:pt x="8382" y="236047"/>
                  </a:lnTo>
                  <a:lnTo>
                    <a:pt x="19036" y="198730"/>
                  </a:lnTo>
                  <a:lnTo>
                    <a:pt x="53863" y="131859"/>
                  </a:lnTo>
                  <a:lnTo>
                    <a:pt x="107500" y="76799"/>
                  </a:lnTo>
                  <a:lnTo>
                    <a:pt x="141668" y="54245"/>
                  </a:lnTo>
                  <a:lnTo>
                    <a:pt x="180891" y="35301"/>
                  </a:lnTo>
                  <a:lnTo>
                    <a:pt x="225290" y="20186"/>
                  </a:lnTo>
                  <a:lnTo>
                    <a:pt x="274981" y="9118"/>
                  </a:lnTo>
                  <a:lnTo>
                    <a:pt x="330082" y="2317"/>
                  </a:lnTo>
                  <a:lnTo>
                    <a:pt x="390712" y="1"/>
                  </a:lnTo>
                  <a:close/>
                </a:path>
              </a:pathLst>
            </a:custGeom>
            <a:ln w="38100">
              <a:solidFill>
                <a:srgbClr val="2E333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4448661" y="1514079"/>
              <a:ext cx="2580005" cy="437515"/>
            </a:xfrm>
            <a:custGeom>
              <a:avLst/>
              <a:gdLst/>
              <a:ahLst/>
              <a:cxnLst/>
              <a:rect l="l" t="t" r="r" b="b"/>
              <a:pathLst>
                <a:path w="2580004" h="437514">
                  <a:moveTo>
                    <a:pt x="2579485" y="0"/>
                  </a:moveTo>
                  <a:lnTo>
                    <a:pt x="0" y="0"/>
                  </a:lnTo>
                  <a:lnTo>
                    <a:pt x="0" y="437068"/>
                  </a:lnTo>
                  <a:lnTo>
                    <a:pt x="2579485" y="437068"/>
                  </a:lnTo>
                  <a:lnTo>
                    <a:pt x="257948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8" name="object 8"/>
          <p:cNvGrpSpPr/>
          <p:nvPr/>
        </p:nvGrpSpPr>
        <p:grpSpPr>
          <a:xfrm>
            <a:off x="941219" y="5857647"/>
            <a:ext cx="10106660" cy="454659"/>
            <a:chOff x="941219" y="5857647"/>
            <a:chExt cx="10106660" cy="454659"/>
          </a:xfrm>
        </p:grpSpPr>
        <p:sp>
          <p:nvSpPr>
            <p:cNvPr id="9" name="object 9"/>
            <p:cNvSpPr/>
            <p:nvPr/>
          </p:nvSpPr>
          <p:spPr>
            <a:xfrm>
              <a:off x="982494" y="5898922"/>
              <a:ext cx="10024110" cy="372110"/>
            </a:xfrm>
            <a:custGeom>
              <a:avLst/>
              <a:gdLst/>
              <a:ahLst/>
              <a:cxnLst/>
              <a:rect l="l" t="t" r="r" b="b"/>
              <a:pathLst>
                <a:path w="10024110" h="372110">
                  <a:moveTo>
                    <a:pt x="9816754" y="0"/>
                  </a:moveTo>
                  <a:lnTo>
                    <a:pt x="0" y="0"/>
                  </a:lnTo>
                  <a:lnTo>
                    <a:pt x="0" y="371576"/>
                  </a:lnTo>
                  <a:lnTo>
                    <a:pt x="9816754" y="371576"/>
                  </a:lnTo>
                  <a:lnTo>
                    <a:pt x="10024091" y="185788"/>
                  </a:lnTo>
                  <a:lnTo>
                    <a:pt x="9816754" y="0"/>
                  </a:lnTo>
                  <a:close/>
                </a:path>
              </a:pathLst>
            </a:custGeom>
            <a:solidFill>
              <a:srgbClr val="D9D9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982494" y="5898922"/>
              <a:ext cx="10024110" cy="372110"/>
            </a:xfrm>
            <a:custGeom>
              <a:avLst/>
              <a:gdLst/>
              <a:ahLst/>
              <a:cxnLst/>
              <a:rect l="l" t="t" r="r" b="b"/>
              <a:pathLst>
                <a:path w="10024110" h="372110">
                  <a:moveTo>
                    <a:pt x="0" y="0"/>
                  </a:moveTo>
                  <a:lnTo>
                    <a:pt x="9816754" y="0"/>
                  </a:lnTo>
                  <a:lnTo>
                    <a:pt x="10024090" y="185789"/>
                  </a:lnTo>
                  <a:lnTo>
                    <a:pt x="9816754" y="371576"/>
                  </a:lnTo>
                  <a:lnTo>
                    <a:pt x="0" y="371576"/>
                  </a:lnTo>
                  <a:lnTo>
                    <a:pt x="0" y="0"/>
                  </a:lnTo>
                  <a:close/>
                </a:path>
              </a:pathLst>
            </a:custGeom>
            <a:ln w="82550">
              <a:solidFill>
                <a:srgbClr val="D9D9D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1528433" y="1111528"/>
            <a:ext cx="9135745" cy="803275"/>
          </a:xfrm>
          <a:prstGeom prst="rect">
            <a:avLst/>
          </a:prstGeom>
        </p:spPr>
        <p:txBody>
          <a:bodyPr vert="horz" wrap="square" lIns="0" tIns="711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60"/>
              </a:spcBef>
            </a:pPr>
            <a:r>
              <a:rPr sz="1800" b="1" spc="-20" dirty="0">
                <a:solidFill>
                  <a:srgbClr val="921928"/>
                </a:solidFill>
                <a:latin typeface="Arial"/>
                <a:cs typeface="Arial"/>
              </a:rPr>
              <a:t>TACTICAL</a:t>
            </a:r>
            <a:r>
              <a:rPr sz="1800" b="1" spc="-3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25" dirty="0">
                <a:solidFill>
                  <a:srgbClr val="921928"/>
                </a:solidFill>
                <a:latin typeface="Arial"/>
                <a:cs typeface="Arial"/>
              </a:rPr>
              <a:t>COMBAT</a:t>
            </a:r>
            <a:r>
              <a:rPr sz="1800" b="1" spc="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20" dirty="0">
                <a:solidFill>
                  <a:srgbClr val="921928"/>
                </a:solidFill>
                <a:latin typeface="Arial"/>
                <a:cs typeface="Arial"/>
              </a:rPr>
              <a:t>CASUALTY</a:t>
            </a:r>
            <a:r>
              <a:rPr sz="1800" b="1" spc="-2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921928"/>
                </a:solidFill>
                <a:latin typeface="Arial"/>
                <a:cs typeface="Arial"/>
              </a:rPr>
              <a:t>CARE</a:t>
            </a:r>
            <a:r>
              <a:rPr sz="1800" b="1" spc="1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(TCCC)</a:t>
            </a:r>
            <a:r>
              <a:rPr sz="1800" b="1" spc="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ROLE-BASED</a:t>
            </a:r>
            <a:r>
              <a:rPr sz="1800" b="1" spc="1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TRAINING</a:t>
            </a:r>
            <a:r>
              <a:rPr sz="1800" b="1" spc="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SPECTRUM</a:t>
            </a:r>
            <a:endParaRPr sz="1800">
              <a:latin typeface="Arial"/>
              <a:cs typeface="Arial"/>
            </a:endParaRPr>
          </a:p>
          <a:p>
            <a:pPr marR="707390" algn="ctr">
              <a:lnSpc>
                <a:spcPct val="100000"/>
              </a:lnSpc>
              <a:spcBef>
                <a:spcPts val="620"/>
              </a:spcBef>
            </a:pPr>
            <a:r>
              <a:rPr sz="2400" b="1" spc="-5" dirty="0">
                <a:latin typeface="Arial"/>
                <a:cs typeface="Arial"/>
              </a:rPr>
              <a:t>ROLE</a:t>
            </a:r>
            <a:r>
              <a:rPr sz="2400" b="1" spc="-3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1</a:t>
            </a:r>
            <a:r>
              <a:rPr sz="2400" b="1" spc="-3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CARE</a:t>
            </a:r>
            <a:endParaRPr sz="2400">
              <a:latin typeface="Arial"/>
              <a:cs typeface="Arial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2508911" y="1942682"/>
            <a:ext cx="2519680" cy="617855"/>
            <a:chOff x="2508911" y="1942682"/>
            <a:chExt cx="2519680" cy="617855"/>
          </a:xfrm>
        </p:grpSpPr>
        <p:sp>
          <p:nvSpPr>
            <p:cNvPr id="13" name="object 13"/>
            <p:cNvSpPr/>
            <p:nvPr/>
          </p:nvSpPr>
          <p:spPr>
            <a:xfrm>
              <a:off x="2521611" y="2219692"/>
              <a:ext cx="2494280" cy="316230"/>
            </a:xfrm>
            <a:custGeom>
              <a:avLst/>
              <a:gdLst/>
              <a:ahLst/>
              <a:cxnLst/>
              <a:rect l="l" t="t" r="r" b="b"/>
              <a:pathLst>
                <a:path w="2494279" h="316230">
                  <a:moveTo>
                    <a:pt x="0" y="316160"/>
                  </a:moveTo>
                  <a:lnTo>
                    <a:pt x="3490" y="269440"/>
                  </a:lnTo>
                  <a:lnTo>
                    <a:pt x="13628" y="224848"/>
                  </a:lnTo>
                  <a:lnTo>
                    <a:pt x="29917" y="182874"/>
                  </a:lnTo>
                  <a:lnTo>
                    <a:pt x="51858" y="144007"/>
                  </a:lnTo>
                  <a:lnTo>
                    <a:pt x="78954" y="108735"/>
                  </a:lnTo>
                  <a:lnTo>
                    <a:pt x="110707" y="77548"/>
                  </a:lnTo>
                  <a:lnTo>
                    <a:pt x="146618" y="50935"/>
                  </a:lnTo>
                  <a:lnTo>
                    <a:pt x="186190" y="29384"/>
                  </a:lnTo>
                  <a:lnTo>
                    <a:pt x="228925" y="13385"/>
                  </a:lnTo>
                  <a:lnTo>
                    <a:pt x="274325" y="3427"/>
                  </a:lnTo>
                  <a:lnTo>
                    <a:pt x="321892" y="0"/>
                  </a:lnTo>
                  <a:lnTo>
                    <a:pt x="2171952" y="0"/>
                  </a:lnTo>
                  <a:lnTo>
                    <a:pt x="2219519" y="3427"/>
                  </a:lnTo>
                  <a:lnTo>
                    <a:pt x="2264919" y="13385"/>
                  </a:lnTo>
                  <a:lnTo>
                    <a:pt x="2307654" y="29384"/>
                  </a:lnTo>
                  <a:lnTo>
                    <a:pt x="2347226" y="50935"/>
                  </a:lnTo>
                  <a:lnTo>
                    <a:pt x="2383137" y="77548"/>
                  </a:lnTo>
                  <a:lnTo>
                    <a:pt x="2414890" y="108735"/>
                  </a:lnTo>
                  <a:lnTo>
                    <a:pt x="2441986" y="144007"/>
                  </a:lnTo>
                  <a:lnTo>
                    <a:pt x="2463928" y="182874"/>
                  </a:lnTo>
                  <a:lnTo>
                    <a:pt x="2480216" y="224848"/>
                  </a:lnTo>
                  <a:lnTo>
                    <a:pt x="2490355" y="269440"/>
                  </a:lnTo>
                  <a:lnTo>
                    <a:pt x="2493845" y="316160"/>
                  </a:lnTo>
                </a:path>
              </a:pathLst>
            </a:custGeom>
            <a:ln w="25400">
              <a:solidFill>
                <a:srgbClr val="BFBFB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2882706" y="1942682"/>
              <a:ext cx="1771650" cy="617855"/>
            </a:xfrm>
            <a:custGeom>
              <a:avLst/>
              <a:gdLst/>
              <a:ahLst/>
              <a:cxnLst/>
              <a:rect l="l" t="t" r="r" b="b"/>
              <a:pathLst>
                <a:path w="1771650" h="617855">
                  <a:moveTo>
                    <a:pt x="1771656" y="0"/>
                  </a:moveTo>
                  <a:lnTo>
                    <a:pt x="0" y="0"/>
                  </a:lnTo>
                  <a:lnTo>
                    <a:pt x="0" y="617361"/>
                  </a:lnTo>
                  <a:lnTo>
                    <a:pt x="1771656" y="617361"/>
                  </a:lnTo>
                  <a:lnTo>
                    <a:pt x="177165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2983249" y="1957880"/>
            <a:ext cx="1574800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73660" marR="5080" indent="-61594">
              <a:lnSpc>
                <a:spcPts val="2100"/>
              </a:lnSpc>
              <a:spcBef>
                <a:spcPts val="219"/>
              </a:spcBef>
            </a:pP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N</a:t>
            </a:r>
            <a:r>
              <a:rPr sz="1800" b="1" spc="-5" dirty="0">
                <a:solidFill>
                  <a:srgbClr val="2E3334"/>
                </a:solidFill>
                <a:latin typeface="Arial"/>
                <a:cs typeface="Arial"/>
              </a:rPr>
              <a:t>O</a:t>
            </a: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NMED</a:t>
            </a:r>
            <a:r>
              <a:rPr sz="1800" b="1" spc="-5" dirty="0">
                <a:solidFill>
                  <a:srgbClr val="2E3334"/>
                </a:solidFill>
                <a:latin typeface="Arial"/>
                <a:cs typeface="Arial"/>
              </a:rPr>
              <a:t>I</a:t>
            </a: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CAL  </a:t>
            </a:r>
            <a:r>
              <a:rPr sz="1800" b="1" spc="-5" dirty="0">
                <a:solidFill>
                  <a:srgbClr val="2E3334"/>
                </a:solidFill>
                <a:latin typeface="Arial"/>
                <a:cs typeface="Arial"/>
              </a:rPr>
              <a:t>PERSONNEL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2109158" y="1928324"/>
            <a:ext cx="7052309" cy="3023235"/>
            <a:chOff x="2109158" y="1928324"/>
            <a:chExt cx="7052309" cy="3023235"/>
          </a:xfrm>
        </p:grpSpPr>
        <p:pic>
          <p:nvPicPr>
            <p:cNvPr id="17" name="object 1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635109" y="2584301"/>
              <a:ext cx="1525949" cy="233488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109158" y="2584302"/>
              <a:ext cx="1547096" cy="2367243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6224278" y="2203095"/>
              <a:ext cx="2494280" cy="316230"/>
            </a:xfrm>
            <a:custGeom>
              <a:avLst/>
              <a:gdLst/>
              <a:ahLst/>
              <a:cxnLst/>
              <a:rect l="l" t="t" r="r" b="b"/>
              <a:pathLst>
                <a:path w="2494279" h="316230">
                  <a:moveTo>
                    <a:pt x="0" y="316160"/>
                  </a:moveTo>
                  <a:lnTo>
                    <a:pt x="3490" y="269440"/>
                  </a:lnTo>
                  <a:lnTo>
                    <a:pt x="13628" y="224848"/>
                  </a:lnTo>
                  <a:lnTo>
                    <a:pt x="29917" y="182874"/>
                  </a:lnTo>
                  <a:lnTo>
                    <a:pt x="51858" y="144007"/>
                  </a:lnTo>
                  <a:lnTo>
                    <a:pt x="78954" y="108735"/>
                  </a:lnTo>
                  <a:lnTo>
                    <a:pt x="110707" y="77548"/>
                  </a:lnTo>
                  <a:lnTo>
                    <a:pt x="146618" y="50935"/>
                  </a:lnTo>
                  <a:lnTo>
                    <a:pt x="186190" y="29384"/>
                  </a:lnTo>
                  <a:lnTo>
                    <a:pt x="228925" y="13385"/>
                  </a:lnTo>
                  <a:lnTo>
                    <a:pt x="274325" y="3427"/>
                  </a:lnTo>
                  <a:lnTo>
                    <a:pt x="321892" y="0"/>
                  </a:lnTo>
                  <a:lnTo>
                    <a:pt x="2171952" y="0"/>
                  </a:lnTo>
                  <a:lnTo>
                    <a:pt x="2219519" y="3427"/>
                  </a:lnTo>
                  <a:lnTo>
                    <a:pt x="2264919" y="13385"/>
                  </a:lnTo>
                  <a:lnTo>
                    <a:pt x="2307654" y="29384"/>
                  </a:lnTo>
                  <a:lnTo>
                    <a:pt x="2347226" y="50935"/>
                  </a:lnTo>
                  <a:lnTo>
                    <a:pt x="2383137" y="77548"/>
                  </a:lnTo>
                  <a:lnTo>
                    <a:pt x="2414890" y="108735"/>
                  </a:lnTo>
                  <a:lnTo>
                    <a:pt x="2441986" y="144007"/>
                  </a:lnTo>
                  <a:lnTo>
                    <a:pt x="2463928" y="182874"/>
                  </a:lnTo>
                  <a:lnTo>
                    <a:pt x="2480216" y="224848"/>
                  </a:lnTo>
                  <a:lnTo>
                    <a:pt x="2490355" y="269440"/>
                  </a:lnTo>
                  <a:lnTo>
                    <a:pt x="2493845" y="316160"/>
                  </a:lnTo>
                </a:path>
              </a:pathLst>
            </a:custGeom>
            <a:ln w="25400">
              <a:solidFill>
                <a:srgbClr val="BFBFB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5508" y="1928324"/>
              <a:ext cx="1635125" cy="591820"/>
            </a:xfrm>
            <a:custGeom>
              <a:avLst/>
              <a:gdLst/>
              <a:ahLst/>
              <a:cxnLst/>
              <a:rect l="l" t="t" r="r" b="b"/>
              <a:pathLst>
                <a:path w="1635125" h="591819">
                  <a:moveTo>
                    <a:pt x="1634933" y="0"/>
                  </a:moveTo>
                  <a:lnTo>
                    <a:pt x="0" y="0"/>
                  </a:lnTo>
                  <a:lnTo>
                    <a:pt x="0" y="591439"/>
                  </a:lnTo>
                  <a:lnTo>
                    <a:pt x="1634933" y="591439"/>
                  </a:lnTo>
                  <a:lnTo>
                    <a:pt x="163493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1" name="object 21"/>
          <p:cNvSpPr txBox="1"/>
          <p:nvPr/>
        </p:nvSpPr>
        <p:spPr>
          <a:xfrm>
            <a:off x="6778969" y="1943522"/>
            <a:ext cx="1448435" cy="541020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12700" marR="5080" indent="192405">
              <a:lnSpc>
                <a:spcPts val="1900"/>
              </a:lnSpc>
              <a:spcBef>
                <a:spcPts val="380"/>
              </a:spcBef>
            </a:pPr>
            <a:r>
              <a:rPr sz="1800" b="1" spc="-5" dirty="0">
                <a:solidFill>
                  <a:srgbClr val="2E3334"/>
                </a:solidFill>
                <a:latin typeface="Arial"/>
                <a:cs typeface="Arial"/>
              </a:rPr>
              <a:t>MEDICAL </a:t>
            </a: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 PERS</a:t>
            </a:r>
            <a:r>
              <a:rPr sz="1800" b="1" spc="-5" dirty="0">
                <a:solidFill>
                  <a:srgbClr val="2E3334"/>
                </a:solidFill>
                <a:latin typeface="Arial"/>
                <a:cs typeface="Arial"/>
              </a:rPr>
              <a:t>O</a:t>
            </a: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NNEL</a:t>
            </a:r>
            <a:endParaRPr sz="180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862113" y="5126938"/>
            <a:ext cx="5922010" cy="11106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YOU</a:t>
            </a:r>
            <a:r>
              <a:rPr sz="1800" b="1" spc="-10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921928"/>
                </a:solidFill>
                <a:latin typeface="Arial"/>
                <a:cs typeface="Arial"/>
              </a:rPr>
              <a:t>ARE</a:t>
            </a:r>
            <a:r>
              <a:rPr sz="1800" b="1" spc="-2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921928"/>
                </a:solidFill>
                <a:latin typeface="Arial"/>
                <a:cs typeface="Arial"/>
              </a:rPr>
              <a:t>HERE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6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800" b="1" spc="-15" dirty="0">
                <a:solidFill>
                  <a:srgbClr val="595959"/>
                </a:solidFill>
                <a:latin typeface="Arial"/>
                <a:cs typeface="Arial"/>
              </a:rPr>
              <a:t>STANDARDIZED</a:t>
            </a:r>
            <a:r>
              <a:rPr sz="1800" b="1" spc="-5" dirty="0">
                <a:solidFill>
                  <a:srgbClr val="595959"/>
                </a:solidFill>
                <a:latin typeface="Arial"/>
                <a:cs typeface="Arial"/>
              </a:rPr>
              <a:t> JOINT</a:t>
            </a:r>
            <a:r>
              <a:rPr sz="1800" b="1" spc="-10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595959"/>
                </a:solidFill>
                <a:latin typeface="Arial"/>
                <a:cs typeface="Arial"/>
              </a:rPr>
              <a:t>CURRICULUM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3839023" y="2561982"/>
            <a:ext cx="4062729" cy="2957830"/>
            <a:chOff x="3839023" y="2561982"/>
            <a:chExt cx="4062729" cy="2957830"/>
          </a:xfrm>
        </p:grpSpPr>
        <p:sp>
          <p:nvSpPr>
            <p:cNvPr id="24" name="object 24"/>
            <p:cNvSpPr/>
            <p:nvPr/>
          </p:nvSpPr>
          <p:spPr>
            <a:xfrm>
              <a:off x="7680659" y="5169496"/>
              <a:ext cx="220979" cy="255904"/>
            </a:xfrm>
            <a:custGeom>
              <a:avLst/>
              <a:gdLst/>
              <a:ahLst/>
              <a:cxnLst/>
              <a:rect l="l" t="t" r="r" b="b"/>
              <a:pathLst>
                <a:path w="220979" h="255904">
                  <a:moveTo>
                    <a:pt x="220510" y="0"/>
                  </a:moveTo>
                  <a:lnTo>
                    <a:pt x="0" y="127896"/>
                  </a:lnTo>
                  <a:lnTo>
                    <a:pt x="220510" y="255793"/>
                  </a:lnTo>
                  <a:lnTo>
                    <a:pt x="220510" y="0"/>
                  </a:lnTo>
                  <a:close/>
                </a:path>
              </a:pathLst>
            </a:custGeom>
            <a:solidFill>
              <a:srgbClr val="92192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5" name="object 25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839023" y="2584301"/>
              <a:ext cx="1547097" cy="236724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559709" y="2561982"/>
              <a:ext cx="1933028" cy="2957766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</a:t>
            </a:r>
            <a:r>
              <a:rPr dirty="0"/>
              <a:t> </a:t>
            </a:r>
            <a:r>
              <a:rPr spc="-40" dirty="0"/>
              <a:t>11:</a:t>
            </a:r>
            <a:r>
              <a:rPr dirty="0"/>
              <a:t> </a:t>
            </a:r>
            <a:r>
              <a:rPr spc="-5" dirty="0"/>
              <a:t>Hemorrhagic</a:t>
            </a:r>
            <a:r>
              <a:rPr spc="5" dirty="0"/>
              <a:t> </a:t>
            </a:r>
            <a:r>
              <a:rPr spc="-5" dirty="0"/>
              <a:t>Shock</a:t>
            </a:r>
            <a:r>
              <a:rPr dirty="0"/>
              <a:t> </a:t>
            </a:r>
            <a:r>
              <a:rPr spc="-5" dirty="0"/>
              <a:t>Fluid</a:t>
            </a:r>
            <a:r>
              <a:rPr dirty="0"/>
              <a:t> </a:t>
            </a:r>
            <a:r>
              <a:rPr spc="-5" dirty="0"/>
              <a:t>Resuscitation</a:t>
            </a:r>
            <a:r>
              <a:rPr dirty="0"/>
              <a:t> </a:t>
            </a:r>
            <a:r>
              <a:rPr spc="-5" dirty="0"/>
              <a:t>in 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1771453" y="6546242"/>
            <a:ext cx="1104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 MT"/>
                <a:cs typeface="Arial MT"/>
              </a:rPr>
              <a:t>3</a:t>
            </a:r>
            <a:endParaRPr sz="1200">
              <a:latin typeface="Arial MT"/>
              <a:cs typeface="Arial MT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86697" y="1477086"/>
            <a:ext cx="11294110" cy="4136390"/>
          </a:xfrm>
          <a:custGeom>
            <a:avLst/>
            <a:gdLst/>
            <a:ahLst/>
            <a:cxnLst/>
            <a:rect l="l" t="t" r="r" b="b"/>
            <a:pathLst>
              <a:path w="11294110" h="4136390">
                <a:moveTo>
                  <a:pt x="132155" y="0"/>
                </a:moveTo>
                <a:lnTo>
                  <a:pt x="11161478" y="0"/>
                </a:lnTo>
                <a:lnTo>
                  <a:pt x="11203250" y="6737"/>
                </a:lnTo>
                <a:lnTo>
                  <a:pt x="11239528" y="25498"/>
                </a:lnTo>
                <a:lnTo>
                  <a:pt x="11268136" y="54106"/>
                </a:lnTo>
                <a:lnTo>
                  <a:pt x="11286897" y="90383"/>
                </a:lnTo>
                <a:lnTo>
                  <a:pt x="11293635" y="132155"/>
                </a:lnTo>
                <a:lnTo>
                  <a:pt x="11293635" y="4004158"/>
                </a:lnTo>
                <a:lnTo>
                  <a:pt x="11286897" y="4045929"/>
                </a:lnTo>
                <a:lnTo>
                  <a:pt x="11268136" y="4082207"/>
                </a:lnTo>
                <a:lnTo>
                  <a:pt x="11239528" y="4110815"/>
                </a:lnTo>
                <a:lnTo>
                  <a:pt x="11203250" y="4129576"/>
                </a:lnTo>
                <a:lnTo>
                  <a:pt x="11161478" y="4136313"/>
                </a:lnTo>
                <a:lnTo>
                  <a:pt x="132155" y="4136313"/>
                </a:lnTo>
                <a:lnTo>
                  <a:pt x="90383" y="4129576"/>
                </a:lnTo>
                <a:lnTo>
                  <a:pt x="54106" y="4110815"/>
                </a:lnTo>
                <a:lnTo>
                  <a:pt x="25498" y="4082207"/>
                </a:lnTo>
                <a:lnTo>
                  <a:pt x="6737" y="4045929"/>
                </a:lnTo>
                <a:lnTo>
                  <a:pt x="0" y="4004158"/>
                </a:lnTo>
                <a:lnTo>
                  <a:pt x="0" y="132155"/>
                </a:lnTo>
                <a:lnTo>
                  <a:pt x="6737" y="90383"/>
                </a:lnTo>
                <a:lnTo>
                  <a:pt x="25498" y="54106"/>
                </a:lnTo>
                <a:lnTo>
                  <a:pt x="54106" y="25498"/>
                </a:lnTo>
                <a:lnTo>
                  <a:pt x="90383" y="6737"/>
                </a:lnTo>
                <a:lnTo>
                  <a:pt x="132155" y="0"/>
                </a:lnTo>
                <a:close/>
              </a:path>
            </a:pathLst>
          </a:custGeom>
          <a:ln w="28575">
            <a:solidFill>
              <a:srgbClr val="D8D9D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103470" y="1571633"/>
            <a:ext cx="10433050" cy="476250"/>
          </a:xfrm>
          <a:prstGeom prst="rect">
            <a:avLst/>
          </a:prstGeom>
        </p:spPr>
        <p:txBody>
          <a:bodyPr vert="horz" wrap="square" lIns="0" tIns="50165" rIns="0" bIns="0" rtlCol="0">
            <a:spAutoFit/>
          </a:bodyPr>
          <a:lstStyle/>
          <a:p>
            <a:pPr marL="12700" marR="5080">
              <a:lnSpc>
                <a:spcPts val="1630"/>
              </a:lnSpc>
              <a:spcBef>
                <a:spcPts val="395"/>
              </a:spcBef>
            </a:pPr>
            <a:r>
              <a:rPr sz="1600" b="1" spc="-5" dirty="0">
                <a:latin typeface="Arial"/>
                <a:cs typeface="Arial"/>
              </a:rPr>
              <a:t>Given </a:t>
            </a:r>
            <a:r>
              <a:rPr sz="1600" b="1" dirty="0">
                <a:latin typeface="Arial"/>
                <a:cs typeface="Arial"/>
              </a:rPr>
              <a:t>a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combat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or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noncombat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scenario,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perform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fluid resuscitation</a:t>
            </a:r>
            <a:r>
              <a:rPr sz="1600" b="1" dirty="0">
                <a:latin typeface="Arial"/>
                <a:cs typeface="Arial"/>
              </a:rPr>
              <a:t> as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part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of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the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management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of 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hemorrhagic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shock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on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a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trauma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casualty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during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20" dirty="0">
                <a:latin typeface="Arial"/>
                <a:cs typeface="Arial"/>
              </a:rPr>
              <a:t>Tactical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Field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Care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in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accordance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with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CoTCCC</a:t>
            </a:r>
            <a:r>
              <a:rPr sz="1600" b="1" spc="1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Guidelines.</a:t>
            </a:r>
            <a:endParaRPr sz="1600">
              <a:latin typeface="Arial"/>
              <a:cs typeface="Arial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692169" y="2108271"/>
            <a:ext cx="10892155" cy="2274570"/>
            <a:chOff x="692169" y="2108271"/>
            <a:chExt cx="10892155" cy="2274570"/>
          </a:xfrm>
        </p:grpSpPr>
        <p:sp>
          <p:nvSpPr>
            <p:cNvPr id="8" name="object 8"/>
            <p:cNvSpPr/>
            <p:nvPr/>
          </p:nvSpPr>
          <p:spPr>
            <a:xfrm>
              <a:off x="706457" y="2122558"/>
              <a:ext cx="10863580" cy="0"/>
            </a:xfrm>
            <a:custGeom>
              <a:avLst/>
              <a:gdLst/>
              <a:ahLst/>
              <a:cxnLst/>
              <a:rect l="l" t="t" r="r" b="b"/>
              <a:pathLst>
                <a:path w="10863580">
                  <a:moveTo>
                    <a:pt x="0" y="0"/>
                  </a:moveTo>
                  <a:lnTo>
                    <a:pt x="10863277" y="0"/>
                  </a:lnTo>
                </a:path>
              </a:pathLst>
            </a:custGeom>
            <a:ln w="28575">
              <a:solidFill>
                <a:srgbClr val="8A8C8C"/>
              </a:solidFill>
              <a:prstDash val="dash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41956" y="2249483"/>
              <a:ext cx="183080" cy="18308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41956" y="2528064"/>
              <a:ext cx="183080" cy="18308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48307" y="4205900"/>
              <a:ext cx="170380" cy="17038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41956" y="4199550"/>
              <a:ext cx="183080" cy="183080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41956" y="2806645"/>
              <a:ext cx="183080" cy="183080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41956" y="3085226"/>
              <a:ext cx="183080" cy="183080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41956" y="3363806"/>
              <a:ext cx="183080" cy="183080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41956" y="3642387"/>
              <a:ext cx="183080" cy="183080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41956" y="3920968"/>
              <a:ext cx="183080" cy="183080"/>
            </a:xfrm>
            <a:prstGeom prst="rect">
              <a:avLst/>
            </a:prstGeom>
          </p:spPr>
        </p:pic>
      </p:grpSp>
      <p:sp>
        <p:nvSpPr>
          <p:cNvPr id="18" name="object 18"/>
          <p:cNvSpPr txBox="1"/>
          <p:nvPr/>
        </p:nvSpPr>
        <p:spPr>
          <a:xfrm>
            <a:off x="685311" y="1573260"/>
            <a:ext cx="30797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solidFill>
                  <a:srgbClr val="921928"/>
                </a:solidFill>
                <a:latin typeface="Arial"/>
                <a:cs typeface="Arial"/>
              </a:rPr>
              <a:t>14</a:t>
            </a:r>
            <a:endParaRPr sz="2000">
              <a:latin typeface="Arial"/>
              <a:cs typeface="Arial"/>
            </a:endParaRPr>
          </a:p>
        </p:txBody>
      </p:sp>
      <p:sp>
        <p:nvSpPr>
          <p:cNvPr id="19" name="object 19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46355" rIns="0" bIns="0" rtlCol="0">
            <a:spAutoFit/>
          </a:bodyPr>
          <a:lstStyle/>
          <a:p>
            <a:pPr marL="1071880" lvl="1" indent="-467359">
              <a:lnSpc>
                <a:spcPct val="100000"/>
              </a:lnSpc>
              <a:spcBef>
                <a:spcPts val="365"/>
              </a:spcBef>
              <a:buFont typeface="Arial"/>
              <a:buAutoNum type="arabicPeriod"/>
              <a:tabLst>
                <a:tab pos="1072515" algn="l"/>
              </a:tabLst>
            </a:pPr>
            <a:r>
              <a:rPr sz="1400" dirty="0">
                <a:latin typeface="Arial MT"/>
                <a:cs typeface="Arial MT"/>
              </a:rPr>
              <a:t>Identify progressive </a:t>
            </a:r>
            <a:r>
              <a:rPr sz="1400" spc="-5" dirty="0">
                <a:latin typeface="Arial MT"/>
                <a:cs typeface="Arial MT"/>
              </a:rPr>
              <a:t>strategies, </a:t>
            </a:r>
            <a:r>
              <a:rPr sz="1400" dirty="0">
                <a:latin typeface="Arial MT"/>
                <a:cs typeface="Arial MT"/>
              </a:rPr>
              <a:t>indications,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and limitations of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fluid resuscitation for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hemorrhagic shock in</a:t>
            </a:r>
            <a:r>
              <a:rPr sz="1400" spc="-30" dirty="0">
                <a:latin typeface="Arial MT"/>
                <a:cs typeface="Arial MT"/>
              </a:rPr>
              <a:t> </a:t>
            </a:r>
            <a:r>
              <a:rPr sz="1400" spc="-25" dirty="0">
                <a:latin typeface="Arial MT"/>
                <a:cs typeface="Arial MT"/>
              </a:rPr>
              <a:t>Tactical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Field</a:t>
            </a:r>
            <a:r>
              <a:rPr sz="1400" dirty="0">
                <a:latin typeface="Arial MT"/>
                <a:cs typeface="Arial MT"/>
              </a:rPr>
              <a:t> Care.</a:t>
            </a:r>
            <a:endParaRPr sz="1400">
              <a:latin typeface="Arial MT"/>
              <a:cs typeface="Arial MT"/>
            </a:endParaRPr>
          </a:p>
          <a:p>
            <a:pPr marL="1071880" lvl="1" indent="-467359">
              <a:lnSpc>
                <a:spcPct val="100000"/>
              </a:lnSpc>
              <a:spcBef>
                <a:spcPts val="265"/>
              </a:spcBef>
              <a:buFont typeface="Arial"/>
              <a:buAutoNum type="arabicPeriod"/>
              <a:tabLst>
                <a:tab pos="1072515" algn="l"/>
              </a:tabLst>
            </a:pPr>
            <a:r>
              <a:rPr sz="1400" dirty="0">
                <a:latin typeface="Arial MT"/>
                <a:cs typeface="Arial MT"/>
              </a:rPr>
              <a:t>Identify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appropriate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fluid resuscitation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techniques to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prevent</a:t>
            </a:r>
            <a:r>
              <a:rPr sz="1400" spc="-1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or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treat</a:t>
            </a:r>
            <a:r>
              <a:rPr sz="1400" spc="-1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hemorrhagic shock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in</a:t>
            </a:r>
            <a:r>
              <a:rPr sz="1400" spc="-35" dirty="0">
                <a:latin typeface="Arial MT"/>
                <a:cs typeface="Arial MT"/>
              </a:rPr>
              <a:t> </a:t>
            </a:r>
            <a:r>
              <a:rPr sz="1400" spc="-25" dirty="0">
                <a:latin typeface="Arial MT"/>
                <a:cs typeface="Arial MT"/>
              </a:rPr>
              <a:t>Tactical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Field </a:t>
            </a:r>
            <a:r>
              <a:rPr sz="1400" dirty="0">
                <a:latin typeface="Arial MT"/>
                <a:cs typeface="Arial MT"/>
              </a:rPr>
              <a:t>Care.</a:t>
            </a:r>
            <a:endParaRPr sz="1400">
              <a:latin typeface="Arial MT"/>
              <a:cs typeface="Arial MT"/>
            </a:endParaRPr>
          </a:p>
          <a:p>
            <a:pPr marL="1071880" lvl="1" indent="-467359">
              <a:lnSpc>
                <a:spcPct val="100000"/>
              </a:lnSpc>
              <a:spcBef>
                <a:spcPts val="260"/>
              </a:spcBef>
              <a:buFont typeface="Arial"/>
              <a:buAutoNum type="arabicPeriod"/>
              <a:tabLst>
                <a:tab pos="1072515" algn="l"/>
              </a:tabLst>
            </a:pPr>
            <a:r>
              <a:rPr sz="1400" dirty="0">
                <a:latin typeface="Arial MT"/>
                <a:cs typeface="Arial MT"/>
              </a:rPr>
              <a:t>Identify the </a:t>
            </a:r>
            <a:r>
              <a:rPr sz="1400" spc="-5" dirty="0">
                <a:latin typeface="Arial MT"/>
                <a:cs typeface="Arial MT"/>
              </a:rPr>
              <a:t>importance</a:t>
            </a:r>
            <a:r>
              <a:rPr sz="1400" spc="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and advantages</a:t>
            </a:r>
            <a:r>
              <a:rPr sz="1400" spc="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of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early</a:t>
            </a:r>
            <a:r>
              <a:rPr sz="1400" spc="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use of blood </a:t>
            </a:r>
            <a:r>
              <a:rPr sz="1400" spc="-5" dirty="0">
                <a:latin typeface="Arial MT"/>
                <a:cs typeface="Arial MT"/>
              </a:rPr>
              <a:t>products</a:t>
            </a:r>
            <a:r>
              <a:rPr sz="1400" spc="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in</a:t>
            </a:r>
            <a:r>
              <a:rPr sz="1400" spc="-30" dirty="0">
                <a:latin typeface="Arial MT"/>
                <a:cs typeface="Arial MT"/>
              </a:rPr>
              <a:t> </a:t>
            </a:r>
            <a:r>
              <a:rPr sz="1400" spc="-25" dirty="0">
                <a:latin typeface="Arial MT"/>
                <a:cs typeface="Arial MT"/>
              </a:rPr>
              <a:t>Tactical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Field</a:t>
            </a:r>
            <a:r>
              <a:rPr sz="1400" spc="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Care.</a:t>
            </a:r>
            <a:endParaRPr sz="1400">
              <a:latin typeface="Arial MT"/>
              <a:cs typeface="Arial MT"/>
            </a:endParaRPr>
          </a:p>
          <a:p>
            <a:pPr marL="1071880" lvl="1" indent="-467359">
              <a:lnSpc>
                <a:spcPct val="100000"/>
              </a:lnSpc>
              <a:spcBef>
                <a:spcPts val="265"/>
              </a:spcBef>
              <a:buFont typeface="Arial"/>
              <a:buAutoNum type="arabicPeriod"/>
              <a:tabLst>
                <a:tab pos="1072515" algn="l"/>
              </a:tabLst>
            </a:pPr>
            <a:r>
              <a:rPr sz="1400" dirty="0">
                <a:latin typeface="Arial MT"/>
                <a:cs typeface="Arial MT"/>
              </a:rPr>
              <a:t>Identify the</a:t>
            </a:r>
            <a:r>
              <a:rPr sz="1400" spc="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indications, contraindications, and </a:t>
            </a:r>
            <a:r>
              <a:rPr sz="1400" spc="-5" dirty="0">
                <a:latin typeface="Arial MT"/>
                <a:cs typeface="Arial MT"/>
              </a:rPr>
              <a:t>administration</a:t>
            </a:r>
            <a:r>
              <a:rPr sz="1400" spc="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methods</a:t>
            </a:r>
            <a:r>
              <a:rPr sz="1400" spc="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of </a:t>
            </a:r>
            <a:r>
              <a:rPr sz="1400" spc="-5" dirty="0">
                <a:latin typeface="Arial MT"/>
                <a:cs typeface="Arial MT"/>
              </a:rPr>
              <a:t>low-titer </a:t>
            </a:r>
            <a:r>
              <a:rPr sz="1400" dirty="0">
                <a:latin typeface="Arial MT"/>
                <a:cs typeface="Arial MT"/>
              </a:rPr>
              <a:t>group</a:t>
            </a:r>
            <a:r>
              <a:rPr sz="1400" spc="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O whole</a:t>
            </a:r>
            <a:r>
              <a:rPr sz="1400" spc="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blood in</a:t>
            </a:r>
            <a:r>
              <a:rPr sz="1400" spc="-25" dirty="0">
                <a:latin typeface="Arial MT"/>
                <a:cs typeface="Arial MT"/>
              </a:rPr>
              <a:t> Tactical</a:t>
            </a:r>
            <a:r>
              <a:rPr sz="1400" spc="5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Field</a:t>
            </a:r>
            <a:r>
              <a:rPr sz="1400" spc="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Care.</a:t>
            </a:r>
            <a:endParaRPr sz="1400">
              <a:latin typeface="Arial MT"/>
              <a:cs typeface="Arial MT"/>
            </a:endParaRPr>
          </a:p>
          <a:p>
            <a:pPr marL="1071880" lvl="1" indent="-467359">
              <a:lnSpc>
                <a:spcPct val="100000"/>
              </a:lnSpc>
              <a:spcBef>
                <a:spcPts val="265"/>
              </a:spcBef>
              <a:buFont typeface="Arial"/>
              <a:buAutoNum type="arabicPeriod"/>
              <a:tabLst>
                <a:tab pos="1072515" algn="l"/>
              </a:tabLst>
            </a:pPr>
            <a:r>
              <a:rPr sz="1400" dirty="0">
                <a:latin typeface="Arial MT"/>
                <a:cs typeface="Arial MT"/>
              </a:rPr>
              <a:t>Identify the considerations,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indications, contraindications,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and </a:t>
            </a:r>
            <a:r>
              <a:rPr sz="1400" spc="-5" dirty="0">
                <a:latin typeface="Arial MT"/>
                <a:cs typeface="Arial MT"/>
              </a:rPr>
              <a:t>administration</a:t>
            </a:r>
            <a:r>
              <a:rPr sz="1400" dirty="0">
                <a:latin typeface="Arial MT"/>
                <a:cs typeface="Arial MT"/>
              </a:rPr>
              <a:t> methods</a:t>
            </a:r>
            <a:r>
              <a:rPr sz="1400" spc="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of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fresh whole</a:t>
            </a:r>
            <a:r>
              <a:rPr sz="1400" spc="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blood in</a:t>
            </a:r>
            <a:r>
              <a:rPr sz="1400" spc="-30" dirty="0">
                <a:latin typeface="Arial MT"/>
                <a:cs typeface="Arial MT"/>
              </a:rPr>
              <a:t> </a:t>
            </a:r>
            <a:r>
              <a:rPr sz="1400" spc="-25" dirty="0">
                <a:latin typeface="Arial MT"/>
                <a:cs typeface="Arial MT"/>
              </a:rPr>
              <a:t>Tactical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Field</a:t>
            </a:r>
            <a:r>
              <a:rPr sz="1400" spc="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Care.</a:t>
            </a:r>
            <a:endParaRPr sz="1400">
              <a:latin typeface="Arial MT"/>
              <a:cs typeface="Arial MT"/>
            </a:endParaRPr>
          </a:p>
          <a:p>
            <a:pPr marL="1071880" lvl="1" indent="-467359">
              <a:lnSpc>
                <a:spcPct val="100000"/>
              </a:lnSpc>
              <a:spcBef>
                <a:spcPts val="265"/>
              </a:spcBef>
              <a:buFont typeface="Arial"/>
              <a:buAutoNum type="arabicPeriod"/>
              <a:tabLst>
                <a:tab pos="1072515" algn="l"/>
              </a:tabLst>
            </a:pPr>
            <a:r>
              <a:rPr sz="1400" dirty="0">
                <a:latin typeface="Arial MT"/>
                <a:cs typeface="Arial MT"/>
              </a:rPr>
              <a:t>Identify the indications,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contraindications, and </a:t>
            </a:r>
            <a:r>
              <a:rPr sz="1400" spc="-5" dirty="0">
                <a:latin typeface="Arial MT"/>
                <a:cs typeface="Arial MT"/>
              </a:rPr>
              <a:t>administration</a:t>
            </a:r>
            <a:r>
              <a:rPr sz="1400" dirty="0">
                <a:latin typeface="Arial MT"/>
                <a:cs typeface="Arial MT"/>
              </a:rPr>
              <a:t> methods</a:t>
            </a:r>
            <a:r>
              <a:rPr sz="1400" spc="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of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plasma in</a:t>
            </a:r>
            <a:r>
              <a:rPr sz="1400" spc="-25" dirty="0">
                <a:latin typeface="Arial MT"/>
                <a:cs typeface="Arial MT"/>
              </a:rPr>
              <a:t> Tactical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Field</a:t>
            </a:r>
            <a:r>
              <a:rPr sz="1400" dirty="0">
                <a:latin typeface="Arial MT"/>
                <a:cs typeface="Arial MT"/>
              </a:rPr>
              <a:t> Care.</a:t>
            </a:r>
            <a:endParaRPr sz="1400">
              <a:latin typeface="Arial MT"/>
              <a:cs typeface="Arial MT"/>
            </a:endParaRPr>
          </a:p>
          <a:p>
            <a:pPr marL="1071880" lvl="1" indent="-467359">
              <a:lnSpc>
                <a:spcPct val="100000"/>
              </a:lnSpc>
              <a:spcBef>
                <a:spcPts val="265"/>
              </a:spcBef>
              <a:buFont typeface="Arial"/>
              <a:buAutoNum type="arabicPeriod"/>
              <a:tabLst>
                <a:tab pos="1072515" algn="l"/>
              </a:tabLst>
            </a:pPr>
            <a:r>
              <a:rPr sz="1400" dirty="0">
                <a:latin typeface="Arial MT"/>
                <a:cs typeface="Arial MT"/>
              </a:rPr>
              <a:t>Identify the indications,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contraindications,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and</a:t>
            </a:r>
            <a:r>
              <a:rPr sz="1400" spc="5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administration</a:t>
            </a:r>
            <a:r>
              <a:rPr sz="1400" dirty="0">
                <a:latin typeface="Arial MT"/>
                <a:cs typeface="Arial MT"/>
              </a:rPr>
              <a:t> methods of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packed</a:t>
            </a:r>
            <a:r>
              <a:rPr sz="1400" spc="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red blood cells in</a:t>
            </a:r>
            <a:r>
              <a:rPr sz="1400" spc="-25" dirty="0">
                <a:latin typeface="Arial MT"/>
                <a:cs typeface="Arial MT"/>
              </a:rPr>
              <a:t> Tactical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Field</a:t>
            </a:r>
            <a:r>
              <a:rPr sz="1400" dirty="0">
                <a:latin typeface="Arial MT"/>
                <a:cs typeface="Arial MT"/>
              </a:rPr>
              <a:t> Care.</a:t>
            </a:r>
            <a:endParaRPr sz="1400">
              <a:latin typeface="Arial MT"/>
              <a:cs typeface="Arial MT"/>
            </a:endParaRPr>
          </a:p>
          <a:p>
            <a:pPr marL="1071880" lvl="1" indent="-467359">
              <a:lnSpc>
                <a:spcPct val="100000"/>
              </a:lnSpc>
              <a:spcBef>
                <a:spcPts val="265"/>
              </a:spcBef>
              <a:buFont typeface="Arial"/>
              <a:buAutoNum type="arabicPeriod"/>
              <a:tabLst>
                <a:tab pos="1072515" algn="l"/>
              </a:tabLst>
            </a:pPr>
            <a:r>
              <a:rPr sz="1400" spc="-5" dirty="0">
                <a:latin typeface="Arial MT"/>
                <a:cs typeface="Arial MT"/>
              </a:rPr>
              <a:t>Demonstrate</a:t>
            </a:r>
            <a:r>
              <a:rPr sz="1400" spc="5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administration</a:t>
            </a:r>
            <a:r>
              <a:rPr sz="1400" spc="1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of blood</a:t>
            </a:r>
            <a:r>
              <a:rPr sz="1400" spc="1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products</a:t>
            </a:r>
            <a:r>
              <a:rPr sz="1400" spc="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to</a:t>
            </a:r>
            <a:r>
              <a:rPr sz="1400" spc="1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a</a:t>
            </a:r>
            <a:r>
              <a:rPr sz="1400" spc="1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trauma</a:t>
            </a:r>
            <a:r>
              <a:rPr sz="1400" spc="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casualty</a:t>
            </a:r>
            <a:r>
              <a:rPr sz="1400" spc="1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in</a:t>
            </a:r>
            <a:r>
              <a:rPr sz="1400" spc="-25" dirty="0">
                <a:latin typeface="Arial MT"/>
                <a:cs typeface="Arial MT"/>
              </a:rPr>
              <a:t> Tactical</a:t>
            </a:r>
            <a:r>
              <a:rPr sz="1400" spc="1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Field</a:t>
            </a:r>
            <a:r>
              <a:rPr sz="1400" spc="1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Care.</a:t>
            </a:r>
            <a:endParaRPr sz="1400">
              <a:latin typeface="Arial MT"/>
              <a:cs typeface="Arial MT"/>
            </a:endParaRPr>
          </a:p>
          <a:p>
            <a:pPr marL="1409700" lvl="2" indent="-198755">
              <a:lnSpc>
                <a:spcPct val="100000"/>
              </a:lnSpc>
              <a:spcBef>
                <a:spcPts val="250"/>
              </a:spcBef>
              <a:buAutoNum type="alphaLcPeriod"/>
              <a:tabLst>
                <a:tab pos="1410335" algn="l"/>
              </a:tabLst>
            </a:pPr>
            <a:r>
              <a:rPr sz="1400" dirty="0">
                <a:latin typeface="Arial MT"/>
                <a:cs typeface="Arial MT"/>
              </a:rPr>
              <a:t>EldonCard®</a:t>
            </a:r>
            <a:endParaRPr sz="1400">
              <a:latin typeface="Arial MT"/>
              <a:cs typeface="Arial MT"/>
            </a:endParaRPr>
          </a:p>
          <a:p>
            <a:pPr marL="1409700" lvl="2" indent="-198755">
              <a:lnSpc>
                <a:spcPct val="100000"/>
              </a:lnSpc>
              <a:spcBef>
                <a:spcPts val="265"/>
              </a:spcBef>
              <a:buAutoNum type="alphaLcPeriod"/>
              <a:tabLst>
                <a:tab pos="1410335" algn="l"/>
              </a:tabLst>
            </a:pPr>
            <a:r>
              <a:rPr sz="1400" dirty="0">
                <a:latin typeface="Arial MT"/>
                <a:cs typeface="Arial MT"/>
              </a:rPr>
              <a:t>Donor</a:t>
            </a:r>
            <a:r>
              <a:rPr sz="1400" spc="-2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blood</a:t>
            </a:r>
            <a:r>
              <a:rPr sz="1400" spc="-1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product</a:t>
            </a:r>
            <a:r>
              <a:rPr sz="1400" spc="-15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collection</a:t>
            </a:r>
            <a:endParaRPr sz="1400">
              <a:latin typeface="Arial MT"/>
              <a:cs typeface="Arial MT"/>
            </a:endParaRPr>
          </a:p>
          <a:p>
            <a:pPr marL="1389380" lvl="2" indent="-178435">
              <a:lnSpc>
                <a:spcPct val="100000"/>
              </a:lnSpc>
              <a:spcBef>
                <a:spcPts val="265"/>
              </a:spcBef>
              <a:buAutoNum type="alphaLcPeriod"/>
              <a:tabLst>
                <a:tab pos="1390015" algn="l"/>
              </a:tabLst>
            </a:pPr>
            <a:r>
              <a:rPr sz="1400" spc="-5" dirty="0">
                <a:latin typeface="Arial MT"/>
                <a:cs typeface="Arial MT"/>
              </a:rPr>
              <a:t>Administration</a:t>
            </a:r>
            <a:r>
              <a:rPr sz="1400" dirty="0">
                <a:latin typeface="Arial MT"/>
                <a:cs typeface="Arial MT"/>
              </a:rPr>
              <a:t> of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blood </a:t>
            </a:r>
            <a:r>
              <a:rPr sz="1400" spc="-5" dirty="0">
                <a:latin typeface="Arial MT"/>
                <a:cs typeface="Arial MT"/>
              </a:rPr>
              <a:t>products</a:t>
            </a:r>
            <a:endParaRPr sz="1400">
              <a:latin typeface="Arial MT"/>
              <a:cs typeface="Arial MT"/>
            </a:endParaRPr>
          </a:p>
          <a:p>
            <a:pPr marL="592455" lvl="2">
              <a:lnSpc>
                <a:spcPct val="100000"/>
              </a:lnSpc>
              <a:spcBef>
                <a:spcPts val="45"/>
              </a:spcBef>
              <a:buFont typeface="Arial MT"/>
              <a:buAutoNum type="alphaLcPeriod"/>
            </a:pPr>
            <a:endParaRPr sz="1950">
              <a:latin typeface="Arial MT"/>
              <a:cs typeface="Arial MT"/>
            </a:endParaRPr>
          </a:p>
          <a:p>
            <a:pPr marL="1084580" lvl="1" indent="-467359">
              <a:lnSpc>
                <a:spcPct val="100000"/>
              </a:lnSpc>
              <a:buFont typeface="Arial"/>
              <a:buAutoNum type="arabicPeriod"/>
              <a:tabLst>
                <a:tab pos="1085215" algn="l"/>
              </a:tabLst>
            </a:pPr>
            <a:r>
              <a:rPr sz="1400" dirty="0">
                <a:latin typeface="Arial MT"/>
                <a:cs typeface="Arial MT"/>
              </a:rPr>
              <a:t>Identify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the signs,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symptoms,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considerations,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and treatment</a:t>
            </a:r>
            <a:r>
              <a:rPr sz="1400" spc="-5" dirty="0">
                <a:latin typeface="Arial MT"/>
                <a:cs typeface="Arial MT"/>
              </a:rPr>
              <a:t> strategies</a:t>
            </a:r>
            <a:r>
              <a:rPr sz="1400" dirty="0">
                <a:latin typeface="Arial MT"/>
                <a:cs typeface="Arial MT"/>
              </a:rPr>
              <a:t> of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blood </a:t>
            </a:r>
            <a:r>
              <a:rPr sz="1400" spc="-5" dirty="0">
                <a:latin typeface="Arial MT"/>
                <a:cs typeface="Arial MT"/>
              </a:rPr>
              <a:t>transfusion</a:t>
            </a:r>
            <a:r>
              <a:rPr sz="1400" dirty="0">
                <a:latin typeface="Arial MT"/>
                <a:cs typeface="Arial MT"/>
              </a:rPr>
              <a:t> complications.</a:t>
            </a:r>
            <a:endParaRPr sz="1400">
              <a:latin typeface="Arial MT"/>
              <a:cs typeface="Arial MT"/>
            </a:endParaRPr>
          </a:p>
        </p:txBody>
      </p:sp>
      <p:pic>
        <p:nvPicPr>
          <p:cNvPr id="20" name="object 20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3857794" y="6458574"/>
            <a:ext cx="213609" cy="213609"/>
          </a:xfrm>
          <a:prstGeom prst="rect">
            <a:avLst/>
          </a:prstGeom>
        </p:spPr>
      </p:pic>
      <p:grpSp>
        <p:nvGrpSpPr>
          <p:cNvPr id="21" name="object 21"/>
          <p:cNvGrpSpPr/>
          <p:nvPr/>
        </p:nvGrpSpPr>
        <p:grpSpPr>
          <a:xfrm>
            <a:off x="5697515" y="6459345"/>
            <a:ext cx="219075" cy="219075"/>
            <a:chOff x="5697515" y="6459345"/>
            <a:chExt cx="219075" cy="219075"/>
          </a:xfrm>
        </p:grpSpPr>
        <p:pic>
          <p:nvPicPr>
            <p:cNvPr id="22" name="object 22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5703865" y="6465695"/>
              <a:ext cx="205988" cy="205988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5697515" y="6459345"/>
              <a:ext cx="218688" cy="218688"/>
            </a:xfrm>
            <a:prstGeom prst="rect">
              <a:avLst/>
            </a:prstGeom>
          </p:spPr>
        </p:pic>
      </p:grpSp>
      <p:sp>
        <p:nvSpPr>
          <p:cNvPr id="24" name="object 24"/>
          <p:cNvSpPr txBox="1"/>
          <p:nvPr/>
        </p:nvSpPr>
        <p:spPr>
          <a:xfrm>
            <a:off x="991999" y="5831089"/>
            <a:ext cx="7724140" cy="8337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918335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latin typeface="Arial"/>
                <a:cs typeface="Arial"/>
              </a:rPr>
              <a:t>9</a:t>
            </a:r>
            <a:r>
              <a:rPr sz="2400" b="1" spc="-5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x</a:t>
            </a:r>
            <a:r>
              <a:rPr sz="2400" b="1" spc="-5" dirty="0"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21928"/>
                </a:solidFill>
                <a:latin typeface="Arial"/>
                <a:cs typeface="Arial"/>
              </a:rPr>
              <a:t>ENABLING LEARNING OBJECTIVES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805"/>
              </a:spcBef>
              <a:tabLst>
                <a:tab pos="3139440" algn="l"/>
                <a:tab pos="5020310" algn="l"/>
              </a:tabLst>
            </a:pP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=</a:t>
            </a:r>
            <a:r>
              <a:rPr sz="1400" spc="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b="1" spc="-15" dirty="0">
                <a:solidFill>
                  <a:srgbClr val="2E3334"/>
                </a:solidFill>
                <a:latin typeface="Arial"/>
                <a:cs typeface="Arial"/>
              </a:rPr>
              <a:t>Terminal</a:t>
            </a:r>
            <a:r>
              <a:rPr sz="1400" b="1" spc="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Learning</a:t>
            </a:r>
            <a:r>
              <a:rPr sz="1400" b="1" spc="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Objectives	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= Cognitive ELOs	=</a:t>
            </a:r>
            <a:r>
              <a:rPr sz="1400" spc="-1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Performance</a:t>
            </a:r>
            <a:r>
              <a:rPr sz="1400" spc="-1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ELOs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717813" y="6407165"/>
            <a:ext cx="16700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solidFill>
                  <a:srgbClr val="921928"/>
                </a:solidFill>
                <a:latin typeface="Arial"/>
                <a:cs typeface="Arial"/>
              </a:rPr>
              <a:t>#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26" name="object 2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41956" y="5178268"/>
            <a:ext cx="183080" cy="183080"/>
          </a:xfrm>
          <a:prstGeom prst="rect">
            <a:avLst/>
          </a:prstGeom>
        </p:spPr>
      </p:pic>
      <p:sp>
        <p:nvSpPr>
          <p:cNvPr id="27" name="object 27"/>
          <p:cNvSpPr txBox="1"/>
          <p:nvPr/>
        </p:nvSpPr>
        <p:spPr>
          <a:xfrm>
            <a:off x="2909423" y="886161"/>
            <a:ext cx="579501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latin typeface="Arial"/>
                <a:cs typeface="Arial"/>
              </a:rPr>
              <a:t>1</a:t>
            </a:r>
            <a:r>
              <a:rPr sz="2400" b="1" spc="-5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x</a:t>
            </a:r>
            <a:r>
              <a:rPr sz="2400" b="1" spc="-5" dirty="0"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21928"/>
                </a:solidFill>
                <a:latin typeface="Arial"/>
                <a:cs typeface="Arial"/>
              </a:rPr>
              <a:t>TERMINAL</a:t>
            </a:r>
            <a:r>
              <a:rPr sz="2400" b="1" spc="-4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21928"/>
                </a:solidFill>
                <a:latin typeface="Arial"/>
                <a:cs typeface="Arial"/>
              </a:rPr>
              <a:t>LEARNING OBJECTIVES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555020" y="272620"/>
            <a:ext cx="708215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40" dirty="0">
                <a:solidFill>
                  <a:srgbClr val="767171"/>
                </a:solidFill>
                <a:latin typeface="Arial"/>
                <a:cs typeface="Arial"/>
              </a:rPr>
              <a:t>11: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Hemorrhagic</a:t>
            </a:r>
            <a:r>
              <a:rPr sz="2000" b="1" spc="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Shock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Fluid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Resuscitation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in 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4552415" y="815812"/>
            <a:ext cx="316674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solidFill>
                  <a:srgbClr val="FFFFFF"/>
                </a:solidFill>
              </a:rPr>
              <a:t>MARCH</a:t>
            </a:r>
            <a:r>
              <a:rPr sz="3600" spc="-90" dirty="0">
                <a:solidFill>
                  <a:srgbClr val="FFFFFF"/>
                </a:solidFill>
              </a:rPr>
              <a:t> </a:t>
            </a:r>
            <a:r>
              <a:rPr sz="3600" spc="-120" dirty="0">
                <a:solidFill>
                  <a:srgbClr val="FFFFFF"/>
                </a:solidFill>
              </a:rPr>
              <a:t>PAWS</a:t>
            </a:r>
            <a:endParaRPr sz="3600"/>
          </a:p>
        </p:txBody>
      </p:sp>
      <p:sp>
        <p:nvSpPr>
          <p:cNvPr id="7" name="object 7"/>
          <p:cNvSpPr/>
          <p:nvPr/>
        </p:nvSpPr>
        <p:spPr>
          <a:xfrm>
            <a:off x="282931" y="4803501"/>
            <a:ext cx="389890" cy="452120"/>
          </a:xfrm>
          <a:custGeom>
            <a:avLst/>
            <a:gdLst/>
            <a:ahLst/>
            <a:cxnLst/>
            <a:rect l="l" t="t" r="r" b="b"/>
            <a:pathLst>
              <a:path w="389890" h="452120">
                <a:moveTo>
                  <a:pt x="0" y="0"/>
                </a:moveTo>
                <a:lnTo>
                  <a:pt x="0" y="451613"/>
                </a:lnTo>
                <a:lnTo>
                  <a:pt x="389321" y="225806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8" name="object 8"/>
          <p:cNvGrpSpPr/>
          <p:nvPr/>
        </p:nvGrpSpPr>
        <p:grpSpPr>
          <a:xfrm>
            <a:off x="796516" y="2936300"/>
            <a:ext cx="755015" cy="2472690"/>
            <a:chOff x="796516" y="2936300"/>
            <a:chExt cx="755015" cy="2472690"/>
          </a:xfrm>
        </p:grpSpPr>
        <p:sp>
          <p:nvSpPr>
            <p:cNvPr id="9" name="object 9"/>
            <p:cNvSpPr/>
            <p:nvPr/>
          </p:nvSpPr>
          <p:spPr>
            <a:xfrm>
              <a:off x="796516" y="2936300"/>
              <a:ext cx="755015" cy="755015"/>
            </a:xfrm>
            <a:custGeom>
              <a:avLst/>
              <a:gdLst/>
              <a:ahLst/>
              <a:cxnLst/>
              <a:rect l="l" t="t" r="r" b="b"/>
              <a:pathLst>
                <a:path w="755015" h="755014">
                  <a:moveTo>
                    <a:pt x="399658" y="0"/>
                  </a:moveTo>
                  <a:lnTo>
                    <a:pt x="355031" y="0"/>
                  </a:lnTo>
                  <a:lnTo>
                    <a:pt x="310653" y="5240"/>
                  </a:lnTo>
                  <a:lnTo>
                    <a:pt x="267028" y="15722"/>
                  </a:lnTo>
                  <a:lnTo>
                    <a:pt x="224654" y="31445"/>
                  </a:lnTo>
                  <a:lnTo>
                    <a:pt x="184034" y="52408"/>
                  </a:lnTo>
                  <a:lnTo>
                    <a:pt x="145668" y="78613"/>
                  </a:lnTo>
                  <a:lnTo>
                    <a:pt x="110058" y="110058"/>
                  </a:lnTo>
                  <a:lnTo>
                    <a:pt x="78613" y="145668"/>
                  </a:lnTo>
                  <a:lnTo>
                    <a:pt x="52408" y="184034"/>
                  </a:lnTo>
                  <a:lnTo>
                    <a:pt x="31445" y="224654"/>
                  </a:lnTo>
                  <a:lnTo>
                    <a:pt x="15722" y="267027"/>
                  </a:lnTo>
                  <a:lnTo>
                    <a:pt x="5240" y="310653"/>
                  </a:lnTo>
                  <a:lnTo>
                    <a:pt x="0" y="355030"/>
                  </a:lnTo>
                  <a:lnTo>
                    <a:pt x="0" y="399658"/>
                  </a:lnTo>
                  <a:lnTo>
                    <a:pt x="5240" y="444035"/>
                  </a:lnTo>
                  <a:lnTo>
                    <a:pt x="15722" y="487661"/>
                  </a:lnTo>
                  <a:lnTo>
                    <a:pt x="31445" y="530034"/>
                  </a:lnTo>
                  <a:lnTo>
                    <a:pt x="52408" y="570654"/>
                  </a:lnTo>
                  <a:lnTo>
                    <a:pt x="78613" y="609020"/>
                  </a:lnTo>
                  <a:lnTo>
                    <a:pt x="110058" y="644630"/>
                  </a:lnTo>
                  <a:lnTo>
                    <a:pt x="145668" y="676076"/>
                  </a:lnTo>
                  <a:lnTo>
                    <a:pt x="184034" y="702280"/>
                  </a:lnTo>
                  <a:lnTo>
                    <a:pt x="224654" y="723244"/>
                  </a:lnTo>
                  <a:lnTo>
                    <a:pt x="267028" y="738966"/>
                  </a:lnTo>
                  <a:lnTo>
                    <a:pt x="310653" y="749448"/>
                  </a:lnTo>
                  <a:lnTo>
                    <a:pt x="355031" y="754689"/>
                  </a:lnTo>
                  <a:lnTo>
                    <a:pt x="399658" y="754689"/>
                  </a:lnTo>
                  <a:lnTo>
                    <a:pt x="444036" y="749448"/>
                  </a:lnTo>
                  <a:lnTo>
                    <a:pt x="487661" y="738966"/>
                  </a:lnTo>
                  <a:lnTo>
                    <a:pt x="530035" y="723244"/>
                  </a:lnTo>
                  <a:lnTo>
                    <a:pt x="570655" y="702280"/>
                  </a:lnTo>
                  <a:lnTo>
                    <a:pt x="609021" y="676076"/>
                  </a:lnTo>
                  <a:lnTo>
                    <a:pt x="644631" y="644630"/>
                  </a:lnTo>
                  <a:lnTo>
                    <a:pt x="676076" y="609020"/>
                  </a:lnTo>
                  <a:lnTo>
                    <a:pt x="702281" y="570654"/>
                  </a:lnTo>
                  <a:lnTo>
                    <a:pt x="723245" y="530034"/>
                  </a:lnTo>
                  <a:lnTo>
                    <a:pt x="738967" y="487661"/>
                  </a:lnTo>
                  <a:lnTo>
                    <a:pt x="749449" y="444035"/>
                  </a:lnTo>
                  <a:lnTo>
                    <a:pt x="754690" y="399658"/>
                  </a:lnTo>
                  <a:lnTo>
                    <a:pt x="754690" y="355030"/>
                  </a:lnTo>
                  <a:lnTo>
                    <a:pt x="749449" y="310653"/>
                  </a:lnTo>
                  <a:lnTo>
                    <a:pt x="738967" y="267027"/>
                  </a:lnTo>
                  <a:lnTo>
                    <a:pt x="723245" y="224654"/>
                  </a:lnTo>
                  <a:lnTo>
                    <a:pt x="702281" y="184034"/>
                  </a:lnTo>
                  <a:lnTo>
                    <a:pt x="676076" y="145668"/>
                  </a:lnTo>
                  <a:lnTo>
                    <a:pt x="644631" y="110058"/>
                  </a:lnTo>
                  <a:lnTo>
                    <a:pt x="609021" y="78613"/>
                  </a:lnTo>
                  <a:lnTo>
                    <a:pt x="570655" y="52408"/>
                  </a:lnTo>
                  <a:lnTo>
                    <a:pt x="530035" y="31445"/>
                  </a:lnTo>
                  <a:lnTo>
                    <a:pt x="487661" y="15722"/>
                  </a:lnTo>
                  <a:lnTo>
                    <a:pt x="444036" y="5240"/>
                  </a:lnTo>
                  <a:lnTo>
                    <a:pt x="399658" y="0"/>
                  </a:lnTo>
                  <a:close/>
                </a:path>
              </a:pathLst>
            </a:custGeom>
            <a:solidFill>
              <a:srgbClr val="8BB7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796516" y="3795254"/>
              <a:ext cx="755015" cy="755015"/>
            </a:xfrm>
            <a:custGeom>
              <a:avLst/>
              <a:gdLst/>
              <a:ahLst/>
              <a:cxnLst/>
              <a:rect l="l" t="t" r="r" b="b"/>
              <a:pathLst>
                <a:path w="755015" h="755014">
                  <a:moveTo>
                    <a:pt x="399658" y="0"/>
                  </a:moveTo>
                  <a:lnTo>
                    <a:pt x="355031" y="0"/>
                  </a:lnTo>
                  <a:lnTo>
                    <a:pt x="310653" y="5240"/>
                  </a:lnTo>
                  <a:lnTo>
                    <a:pt x="267028" y="15722"/>
                  </a:lnTo>
                  <a:lnTo>
                    <a:pt x="224654" y="31445"/>
                  </a:lnTo>
                  <a:lnTo>
                    <a:pt x="184034" y="52408"/>
                  </a:lnTo>
                  <a:lnTo>
                    <a:pt x="145668" y="78613"/>
                  </a:lnTo>
                  <a:lnTo>
                    <a:pt x="110058" y="110058"/>
                  </a:lnTo>
                  <a:lnTo>
                    <a:pt x="78613" y="145669"/>
                  </a:lnTo>
                  <a:lnTo>
                    <a:pt x="52408" y="184034"/>
                  </a:lnTo>
                  <a:lnTo>
                    <a:pt x="31445" y="224654"/>
                  </a:lnTo>
                  <a:lnTo>
                    <a:pt x="15722" y="267028"/>
                  </a:lnTo>
                  <a:lnTo>
                    <a:pt x="5240" y="310654"/>
                  </a:lnTo>
                  <a:lnTo>
                    <a:pt x="0" y="355031"/>
                  </a:lnTo>
                  <a:lnTo>
                    <a:pt x="0" y="399659"/>
                  </a:lnTo>
                  <a:lnTo>
                    <a:pt x="5240" y="444036"/>
                  </a:lnTo>
                  <a:lnTo>
                    <a:pt x="15722" y="487662"/>
                  </a:lnTo>
                  <a:lnTo>
                    <a:pt x="31445" y="530035"/>
                  </a:lnTo>
                  <a:lnTo>
                    <a:pt x="52408" y="570656"/>
                  </a:lnTo>
                  <a:lnTo>
                    <a:pt x="78613" y="609021"/>
                  </a:lnTo>
                  <a:lnTo>
                    <a:pt x="110058" y="644632"/>
                  </a:lnTo>
                  <a:lnTo>
                    <a:pt x="145668" y="676077"/>
                  </a:lnTo>
                  <a:lnTo>
                    <a:pt x="184034" y="702281"/>
                  </a:lnTo>
                  <a:lnTo>
                    <a:pt x="224654" y="723244"/>
                  </a:lnTo>
                  <a:lnTo>
                    <a:pt x="267028" y="738967"/>
                  </a:lnTo>
                  <a:lnTo>
                    <a:pt x="310653" y="749449"/>
                  </a:lnTo>
                  <a:lnTo>
                    <a:pt x="355031" y="754689"/>
                  </a:lnTo>
                  <a:lnTo>
                    <a:pt x="399658" y="754689"/>
                  </a:lnTo>
                  <a:lnTo>
                    <a:pt x="444036" y="749449"/>
                  </a:lnTo>
                  <a:lnTo>
                    <a:pt x="487661" y="738967"/>
                  </a:lnTo>
                  <a:lnTo>
                    <a:pt x="530035" y="723244"/>
                  </a:lnTo>
                  <a:lnTo>
                    <a:pt x="570655" y="702281"/>
                  </a:lnTo>
                  <a:lnTo>
                    <a:pt x="609021" y="676077"/>
                  </a:lnTo>
                  <a:lnTo>
                    <a:pt x="644631" y="644632"/>
                  </a:lnTo>
                  <a:lnTo>
                    <a:pt x="676076" y="609021"/>
                  </a:lnTo>
                  <a:lnTo>
                    <a:pt x="702281" y="570656"/>
                  </a:lnTo>
                  <a:lnTo>
                    <a:pt x="723245" y="530035"/>
                  </a:lnTo>
                  <a:lnTo>
                    <a:pt x="738967" y="487662"/>
                  </a:lnTo>
                  <a:lnTo>
                    <a:pt x="749449" y="444036"/>
                  </a:lnTo>
                  <a:lnTo>
                    <a:pt x="754690" y="399659"/>
                  </a:lnTo>
                  <a:lnTo>
                    <a:pt x="754690" y="355031"/>
                  </a:lnTo>
                  <a:lnTo>
                    <a:pt x="749449" y="310654"/>
                  </a:lnTo>
                  <a:lnTo>
                    <a:pt x="738967" y="267028"/>
                  </a:lnTo>
                  <a:lnTo>
                    <a:pt x="723245" y="224654"/>
                  </a:lnTo>
                  <a:lnTo>
                    <a:pt x="702281" y="184034"/>
                  </a:lnTo>
                  <a:lnTo>
                    <a:pt x="676076" y="145669"/>
                  </a:lnTo>
                  <a:lnTo>
                    <a:pt x="644631" y="110058"/>
                  </a:lnTo>
                  <a:lnTo>
                    <a:pt x="609021" y="78613"/>
                  </a:lnTo>
                  <a:lnTo>
                    <a:pt x="570655" y="52408"/>
                  </a:lnTo>
                  <a:lnTo>
                    <a:pt x="530035" y="31445"/>
                  </a:lnTo>
                  <a:lnTo>
                    <a:pt x="487661" y="15722"/>
                  </a:lnTo>
                  <a:lnTo>
                    <a:pt x="444036" y="5240"/>
                  </a:lnTo>
                  <a:lnTo>
                    <a:pt x="399658" y="0"/>
                  </a:lnTo>
                  <a:close/>
                </a:path>
              </a:pathLst>
            </a:custGeom>
            <a:solidFill>
              <a:srgbClr val="7987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796516" y="4654210"/>
              <a:ext cx="755015" cy="755015"/>
            </a:xfrm>
            <a:custGeom>
              <a:avLst/>
              <a:gdLst/>
              <a:ahLst/>
              <a:cxnLst/>
              <a:rect l="l" t="t" r="r" b="b"/>
              <a:pathLst>
                <a:path w="755015" h="755014">
                  <a:moveTo>
                    <a:pt x="399658" y="0"/>
                  </a:moveTo>
                  <a:lnTo>
                    <a:pt x="355031" y="0"/>
                  </a:lnTo>
                  <a:lnTo>
                    <a:pt x="310653" y="5240"/>
                  </a:lnTo>
                  <a:lnTo>
                    <a:pt x="267028" y="15722"/>
                  </a:lnTo>
                  <a:lnTo>
                    <a:pt x="224654" y="31445"/>
                  </a:lnTo>
                  <a:lnTo>
                    <a:pt x="184034" y="52408"/>
                  </a:lnTo>
                  <a:lnTo>
                    <a:pt x="145668" y="78613"/>
                  </a:lnTo>
                  <a:lnTo>
                    <a:pt x="110058" y="110058"/>
                  </a:lnTo>
                  <a:lnTo>
                    <a:pt x="78613" y="145668"/>
                  </a:lnTo>
                  <a:lnTo>
                    <a:pt x="52408" y="184034"/>
                  </a:lnTo>
                  <a:lnTo>
                    <a:pt x="31445" y="224654"/>
                  </a:lnTo>
                  <a:lnTo>
                    <a:pt x="15722" y="267027"/>
                  </a:lnTo>
                  <a:lnTo>
                    <a:pt x="5240" y="310653"/>
                  </a:lnTo>
                  <a:lnTo>
                    <a:pt x="0" y="355030"/>
                  </a:lnTo>
                  <a:lnTo>
                    <a:pt x="0" y="399658"/>
                  </a:lnTo>
                  <a:lnTo>
                    <a:pt x="5240" y="444035"/>
                  </a:lnTo>
                  <a:lnTo>
                    <a:pt x="15722" y="487661"/>
                  </a:lnTo>
                  <a:lnTo>
                    <a:pt x="31445" y="530034"/>
                  </a:lnTo>
                  <a:lnTo>
                    <a:pt x="52408" y="570654"/>
                  </a:lnTo>
                  <a:lnTo>
                    <a:pt x="78613" y="609020"/>
                  </a:lnTo>
                  <a:lnTo>
                    <a:pt x="110058" y="644630"/>
                  </a:lnTo>
                  <a:lnTo>
                    <a:pt x="145668" y="676076"/>
                  </a:lnTo>
                  <a:lnTo>
                    <a:pt x="184034" y="702280"/>
                  </a:lnTo>
                  <a:lnTo>
                    <a:pt x="224654" y="723244"/>
                  </a:lnTo>
                  <a:lnTo>
                    <a:pt x="267028" y="738966"/>
                  </a:lnTo>
                  <a:lnTo>
                    <a:pt x="310653" y="749448"/>
                  </a:lnTo>
                  <a:lnTo>
                    <a:pt x="355031" y="754689"/>
                  </a:lnTo>
                  <a:lnTo>
                    <a:pt x="399658" y="754689"/>
                  </a:lnTo>
                  <a:lnTo>
                    <a:pt x="444036" y="749448"/>
                  </a:lnTo>
                  <a:lnTo>
                    <a:pt x="487661" y="738966"/>
                  </a:lnTo>
                  <a:lnTo>
                    <a:pt x="530035" y="723244"/>
                  </a:lnTo>
                  <a:lnTo>
                    <a:pt x="570655" y="702280"/>
                  </a:lnTo>
                  <a:lnTo>
                    <a:pt x="609021" y="676076"/>
                  </a:lnTo>
                  <a:lnTo>
                    <a:pt x="644631" y="644630"/>
                  </a:lnTo>
                  <a:lnTo>
                    <a:pt x="676076" y="609020"/>
                  </a:lnTo>
                  <a:lnTo>
                    <a:pt x="702281" y="570654"/>
                  </a:lnTo>
                  <a:lnTo>
                    <a:pt x="723245" y="530034"/>
                  </a:lnTo>
                  <a:lnTo>
                    <a:pt x="738967" y="487661"/>
                  </a:lnTo>
                  <a:lnTo>
                    <a:pt x="749449" y="444035"/>
                  </a:lnTo>
                  <a:lnTo>
                    <a:pt x="754690" y="399658"/>
                  </a:lnTo>
                  <a:lnTo>
                    <a:pt x="754690" y="355030"/>
                  </a:lnTo>
                  <a:lnTo>
                    <a:pt x="749449" y="310653"/>
                  </a:lnTo>
                  <a:lnTo>
                    <a:pt x="738967" y="267027"/>
                  </a:lnTo>
                  <a:lnTo>
                    <a:pt x="723245" y="224654"/>
                  </a:lnTo>
                  <a:lnTo>
                    <a:pt x="702281" y="184034"/>
                  </a:lnTo>
                  <a:lnTo>
                    <a:pt x="676076" y="145668"/>
                  </a:lnTo>
                  <a:lnTo>
                    <a:pt x="644631" y="110058"/>
                  </a:lnTo>
                  <a:lnTo>
                    <a:pt x="609021" y="78613"/>
                  </a:lnTo>
                  <a:lnTo>
                    <a:pt x="570655" y="52408"/>
                  </a:lnTo>
                  <a:lnTo>
                    <a:pt x="530035" y="31445"/>
                  </a:lnTo>
                  <a:lnTo>
                    <a:pt x="487661" y="15722"/>
                  </a:lnTo>
                  <a:lnTo>
                    <a:pt x="444036" y="5240"/>
                  </a:lnTo>
                  <a:lnTo>
                    <a:pt x="399658" y="0"/>
                  </a:lnTo>
                  <a:close/>
                </a:path>
              </a:pathLst>
            </a:custGeom>
            <a:solidFill>
              <a:srgbClr val="F2653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963591" y="4709193"/>
            <a:ext cx="42100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4000">
              <a:latin typeface="Arial Black"/>
              <a:cs typeface="Arial Black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712563" y="4812757"/>
            <a:ext cx="210312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0" dirty="0">
                <a:solidFill>
                  <a:srgbClr val="FFFFFF"/>
                </a:solidFill>
                <a:latin typeface="Arial"/>
                <a:cs typeface="Arial"/>
              </a:rPr>
              <a:t>CIRCULATION</a:t>
            </a:r>
            <a:endParaRPr sz="2400">
              <a:latin typeface="Arial"/>
              <a:cs typeface="Arial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810547" y="5513164"/>
            <a:ext cx="755015" cy="755015"/>
          </a:xfrm>
          <a:custGeom>
            <a:avLst/>
            <a:gdLst/>
            <a:ahLst/>
            <a:cxnLst/>
            <a:rect l="l" t="t" r="r" b="b"/>
            <a:pathLst>
              <a:path w="755015" h="755014">
                <a:moveTo>
                  <a:pt x="399658" y="0"/>
                </a:moveTo>
                <a:lnTo>
                  <a:pt x="355031" y="0"/>
                </a:lnTo>
                <a:lnTo>
                  <a:pt x="310653" y="5240"/>
                </a:lnTo>
                <a:lnTo>
                  <a:pt x="267028" y="15722"/>
                </a:lnTo>
                <a:lnTo>
                  <a:pt x="224654" y="31445"/>
                </a:lnTo>
                <a:lnTo>
                  <a:pt x="184034" y="52409"/>
                </a:lnTo>
                <a:lnTo>
                  <a:pt x="145668" y="78613"/>
                </a:lnTo>
                <a:lnTo>
                  <a:pt x="110058" y="110058"/>
                </a:lnTo>
                <a:lnTo>
                  <a:pt x="78613" y="145669"/>
                </a:lnTo>
                <a:lnTo>
                  <a:pt x="52408" y="184034"/>
                </a:lnTo>
                <a:lnTo>
                  <a:pt x="31445" y="224654"/>
                </a:lnTo>
                <a:lnTo>
                  <a:pt x="15722" y="267028"/>
                </a:lnTo>
                <a:lnTo>
                  <a:pt x="5240" y="310654"/>
                </a:lnTo>
                <a:lnTo>
                  <a:pt x="0" y="355031"/>
                </a:lnTo>
                <a:lnTo>
                  <a:pt x="0" y="399659"/>
                </a:lnTo>
                <a:lnTo>
                  <a:pt x="5240" y="444036"/>
                </a:lnTo>
                <a:lnTo>
                  <a:pt x="15722" y="487662"/>
                </a:lnTo>
                <a:lnTo>
                  <a:pt x="31445" y="530035"/>
                </a:lnTo>
                <a:lnTo>
                  <a:pt x="52408" y="570655"/>
                </a:lnTo>
                <a:lnTo>
                  <a:pt x="78613" y="609021"/>
                </a:lnTo>
                <a:lnTo>
                  <a:pt x="110058" y="644631"/>
                </a:lnTo>
                <a:lnTo>
                  <a:pt x="145668" y="676076"/>
                </a:lnTo>
                <a:lnTo>
                  <a:pt x="184034" y="702281"/>
                </a:lnTo>
                <a:lnTo>
                  <a:pt x="224654" y="723244"/>
                </a:lnTo>
                <a:lnTo>
                  <a:pt x="267028" y="738967"/>
                </a:lnTo>
                <a:lnTo>
                  <a:pt x="310653" y="749449"/>
                </a:lnTo>
                <a:lnTo>
                  <a:pt x="355031" y="754690"/>
                </a:lnTo>
                <a:lnTo>
                  <a:pt x="399658" y="754690"/>
                </a:lnTo>
                <a:lnTo>
                  <a:pt x="444036" y="749449"/>
                </a:lnTo>
                <a:lnTo>
                  <a:pt x="487661" y="738967"/>
                </a:lnTo>
                <a:lnTo>
                  <a:pt x="530035" y="723244"/>
                </a:lnTo>
                <a:lnTo>
                  <a:pt x="570655" y="702281"/>
                </a:lnTo>
                <a:lnTo>
                  <a:pt x="609021" y="676076"/>
                </a:lnTo>
                <a:lnTo>
                  <a:pt x="644631" y="644631"/>
                </a:lnTo>
                <a:lnTo>
                  <a:pt x="676076" y="609021"/>
                </a:lnTo>
                <a:lnTo>
                  <a:pt x="702281" y="570655"/>
                </a:lnTo>
                <a:lnTo>
                  <a:pt x="723245" y="530035"/>
                </a:lnTo>
                <a:lnTo>
                  <a:pt x="738967" y="487662"/>
                </a:lnTo>
                <a:lnTo>
                  <a:pt x="749449" y="444036"/>
                </a:lnTo>
                <a:lnTo>
                  <a:pt x="754690" y="399659"/>
                </a:lnTo>
                <a:lnTo>
                  <a:pt x="754690" y="355031"/>
                </a:lnTo>
                <a:lnTo>
                  <a:pt x="749449" y="310654"/>
                </a:lnTo>
                <a:lnTo>
                  <a:pt x="738967" y="267028"/>
                </a:lnTo>
                <a:lnTo>
                  <a:pt x="723245" y="224654"/>
                </a:lnTo>
                <a:lnTo>
                  <a:pt x="702281" y="184034"/>
                </a:lnTo>
                <a:lnTo>
                  <a:pt x="676076" y="145669"/>
                </a:lnTo>
                <a:lnTo>
                  <a:pt x="644631" y="110058"/>
                </a:lnTo>
                <a:lnTo>
                  <a:pt x="609021" y="78613"/>
                </a:lnTo>
                <a:lnTo>
                  <a:pt x="570655" y="52409"/>
                </a:lnTo>
                <a:lnTo>
                  <a:pt x="530035" y="31445"/>
                </a:lnTo>
                <a:lnTo>
                  <a:pt x="487661" y="15722"/>
                </a:lnTo>
                <a:lnTo>
                  <a:pt x="444036" y="5240"/>
                </a:lnTo>
                <a:lnTo>
                  <a:pt x="399658" y="0"/>
                </a:lnTo>
                <a:close/>
              </a:path>
            </a:pathLst>
          </a:custGeom>
          <a:solidFill>
            <a:srgbClr val="7647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963607" y="5568148"/>
            <a:ext cx="44894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dirty="0">
                <a:solidFill>
                  <a:srgbClr val="FFFFFF"/>
                </a:solidFill>
                <a:latin typeface="Arial Black"/>
                <a:cs typeface="Arial Black"/>
              </a:rPr>
              <a:t>H</a:t>
            </a:r>
            <a:endParaRPr sz="4000">
              <a:latin typeface="Arial Black"/>
              <a:cs typeface="Arial Black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755568" y="5484268"/>
            <a:ext cx="2435860" cy="74676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080">
              <a:lnSpc>
                <a:spcPts val="2800"/>
              </a:lnSpc>
              <a:spcBef>
                <a:spcPts val="259"/>
              </a:spcBef>
            </a:pP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HYPOTHERMIA</a:t>
            </a:r>
            <a:r>
              <a:rPr sz="2400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/ </a:t>
            </a:r>
            <a:r>
              <a:rPr sz="2400" b="1" spc="-6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HEAD</a:t>
            </a:r>
            <a:r>
              <a:rPr sz="2400" b="1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INJURIES</a:t>
            </a:r>
            <a:endParaRPr sz="2400">
              <a:latin typeface="Arial"/>
              <a:cs typeface="Arial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6715031" y="2977604"/>
            <a:ext cx="755015" cy="755015"/>
          </a:xfrm>
          <a:custGeom>
            <a:avLst/>
            <a:gdLst/>
            <a:ahLst/>
            <a:cxnLst/>
            <a:rect l="l" t="t" r="r" b="b"/>
            <a:pathLst>
              <a:path w="755015" h="755014">
                <a:moveTo>
                  <a:pt x="399658" y="0"/>
                </a:moveTo>
                <a:lnTo>
                  <a:pt x="355030" y="0"/>
                </a:lnTo>
                <a:lnTo>
                  <a:pt x="310653" y="5240"/>
                </a:lnTo>
                <a:lnTo>
                  <a:pt x="267027" y="15722"/>
                </a:lnTo>
                <a:lnTo>
                  <a:pt x="224654" y="31445"/>
                </a:lnTo>
                <a:lnTo>
                  <a:pt x="184033" y="52408"/>
                </a:lnTo>
                <a:lnTo>
                  <a:pt x="145668" y="78612"/>
                </a:lnTo>
                <a:lnTo>
                  <a:pt x="110057" y="110057"/>
                </a:lnTo>
                <a:lnTo>
                  <a:pt x="78612" y="145668"/>
                </a:lnTo>
                <a:lnTo>
                  <a:pt x="52408" y="184033"/>
                </a:lnTo>
                <a:lnTo>
                  <a:pt x="31445" y="224654"/>
                </a:lnTo>
                <a:lnTo>
                  <a:pt x="15722" y="267027"/>
                </a:lnTo>
                <a:lnTo>
                  <a:pt x="5240" y="310653"/>
                </a:lnTo>
                <a:lnTo>
                  <a:pt x="0" y="355030"/>
                </a:lnTo>
                <a:lnTo>
                  <a:pt x="0" y="399658"/>
                </a:lnTo>
                <a:lnTo>
                  <a:pt x="5240" y="444035"/>
                </a:lnTo>
                <a:lnTo>
                  <a:pt x="15722" y="487661"/>
                </a:lnTo>
                <a:lnTo>
                  <a:pt x="31445" y="530035"/>
                </a:lnTo>
                <a:lnTo>
                  <a:pt x="52408" y="570655"/>
                </a:lnTo>
                <a:lnTo>
                  <a:pt x="78612" y="609020"/>
                </a:lnTo>
                <a:lnTo>
                  <a:pt x="110057" y="644631"/>
                </a:lnTo>
                <a:lnTo>
                  <a:pt x="145668" y="676076"/>
                </a:lnTo>
                <a:lnTo>
                  <a:pt x="184033" y="702281"/>
                </a:lnTo>
                <a:lnTo>
                  <a:pt x="224654" y="723244"/>
                </a:lnTo>
                <a:lnTo>
                  <a:pt x="267027" y="738967"/>
                </a:lnTo>
                <a:lnTo>
                  <a:pt x="310653" y="749449"/>
                </a:lnTo>
                <a:lnTo>
                  <a:pt x="355030" y="754689"/>
                </a:lnTo>
                <a:lnTo>
                  <a:pt x="399658" y="754689"/>
                </a:lnTo>
                <a:lnTo>
                  <a:pt x="444035" y="749449"/>
                </a:lnTo>
                <a:lnTo>
                  <a:pt x="487661" y="738967"/>
                </a:lnTo>
                <a:lnTo>
                  <a:pt x="530035" y="723244"/>
                </a:lnTo>
                <a:lnTo>
                  <a:pt x="570655" y="702281"/>
                </a:lnTo>
                <a:lnTo>
                  <a:pt x="609020" y="676076"/>
                </a:lnTo>
                <a:lnTo>
                  <a:pt x="644631" y="644631"/>
                </a:lnTo>
                <a:lnTo>
                  <a:pt x="676076" y="609020"/>
                </a:lnTo>
                <a:lnTo>
                  <a:pt x="702281" y="570655"/>
                </a:lnTo>
                <a:lnTo>
                  <a:pt x="723244" y="530035"/>
                </a:lnTo>
                <a:lnTo>
                  <a:pt x="738967" y="487661"/>
                </a:lnTo>
                <a:lnTo>
                  <a:pt x="749449" y="444035"/>
                </a:lnTo>
                <a:lnTo>
                  <a:pt x="754689" y="399658"/>
                </a:lnTo>
                <a:lnTo>
                  <a:pt x="754689" y="355030"/>
                </a:lnTo>
                <a:lnTo>
                  <a:pt x="749449" y="310653"/>
                </a:lnTo>
                <a:lnTo>
                  <a:pt x="738967" y="267027"/>
                </a:lnTo>
                <a:lnTo>
                  <a:pt x="723244" y="224654"/>
                </a:lnTo>
                <a:lnTo>
                  <a:pt x="702281" y="184033"/>
                </a:lnTo>
                <a:lnTo>
                  <a:pt x="676076" y="145668"/>
                </a:lnTo>
                <a:lnTo>
                  <a:pt x="644631" y="110057"/>
                </a:lnTo>
                <a:lnTo>
                  <a:pt x="609020" y="78612"/>
                </a:lnTo>
                <a:lnTo>
                  <a:pt x="570655" y="52408"/>
                </a:lnTo>
                <a:lnTo>
                  <a:pt x="530035" y="31445"/>
                </a:lnTo>
                <a:lnTo>
                  <a:pt x="487661" y="15722"/>
                </a:lnTo>
                <a:lnTo>
                  <a:pt x="444035" y="5240"/>
                </a:lnTo>
                <a:lnTo>
                  <a:pt x="399658" y="0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796505" y="2077351"/>
            <a:ext cx="3931285" cy="937894"/>
          </a:xfrm>
          <a:custGeom>
            <a:avLst/>
            <a:gdLst/>
            <a:ahLst/>
            <a:cxnLst/>
            <a:rect l="l" t="t" r="r" b="b"/>
            <a:pathLst>
              <a:path w="3931285" h="937894">
                <a:moveTo>
                  <a:pt x="754697" y="355028"/>
                </a:moveTo>
                <a:lnTo>
                  <a:pt x="749452" y="310654"/>
                </a:lnTo>
                <a:lnTo>
                  <a:pt x="738974" y="267030"/>
                </a:lnTo>
                <a:lnTo>
                  <a:pt x="723252" y="224650"/>
                </a:lnTo>
                <a:lnTo>
                  <a:pt x="702284" y="184035"/>
                </a:lnTo>
                <a:lnTo>
                  <a:pt x="676084" y="145669"/>
                </a:lnTo>
                <a:lnTo>
                  <a:pt x="644639" y="110058"/>
                </a:lnTo>
                <a:lnTo>
                  <a:pt x="609028" y="78613"/>
                </a:lnTo>
                <a:lnTo>
                  <a:pt x="570661" y="52412"/>
                </a:lnTo>
                <a:lnTo>
                  <a:pt x="530034" y="31445"/>
                </a:lnTo>
                <a:lnTo>
                  <a:pt x="487667" y="15722"/>
                </a:lnTo>
                <a:lnTo>
                  <a:pt x="444042" y="5245"/>
                </a:lnTo>
                <a:lnTo>
                  <a:pt x="399669" y="0"/>
                </a:lnTo>
                <a:lnTo>
                  <a:pt x="355041" y="0"/>
                </a:lnTo>
                <a:lnTo>
                  <a:pt x="310654" y="5245"/>
                </a:lnTo>
                <a:lnTo>
                  <a:pt x="267030" y="15722"/>
                </a:lnTo>
                <a:lnTo>
                  <a:pt x="224663" y="31445"/>
                </a:lnTo>
                <a:lnTo>
                  <a:pt x="184035" y="52412"/>
                </a:lnTo>
                <a:lnTo>
                  <a:pt x="145669" y="78613"/>
                </a:lnTo>
                <a:lnTo>
                  <a:pt x="110058" y="110058"/>
                </a:lnTo>
                <a:lnTo>
                  <a:pt x="78613" y="145669"/>
                </a:lnTo>
                <a:lnTo>
                  <a:pt x="52412" y="184035"/>
                </a:lnTo>
                <a:lnTo>
                  <a:pt x="31445" y="224650"/>
                </a:lnTo>
                <a:lnTo>
                  <a:pt x="15722" y="267030"/>
                </a:lnTo>
                <a:lnTo>
                  <a:pt x="5245" y="310654"/>
                </a:lnTo>
                <a:lnTo>
                  <a:pt x="0" y="355028"/>
                </a:lnTo>
                <a:lnTo>
                  <a:pt x="0" y="399656"/>
                </a:lnTo>
                <a:lnTo>
                  <a:pt x="5245" y="444030"/>
                </a:lnTo>
                <a:lnTo>
                  <a:pt x="15722" y="487667"/>
                </a:lnTo>
                <a:lnTo>
                  <a:pt x="31445" y="530034"/>
                </a:lnTo>
                <a:lnTo>
                  <a:pt x="52412" y="570649"/>
                </a:lnTo>
                <a:lnTo>
                  <a:pt x="78613" y="609015"/>
                </a:lnTo>
                <a:lnTo>
                  <a:pt x="110058" y="644626"/>
                </a:lnTo>
                <a:lnTo>
                  <a:pt x="145669" y="676071"/>
                </a:lnTo>
                <a:lnTo>
                  <a:pt x="184035" y="702284"/>
                </a:lnTo>
                <a:lnTo>
                  <a:pt x="224663" y="723239"/>
                </a:lnTo>
                <a:lnTo>
                  <a:pt x="267030" y="738962"/>
                </a:lnTo>
                <a:lnTo>
                  <a:pt x="310654" y="749452"/>
                </a:lnTo>
                <a:lnTo>
                  <a:pt x="355041" y="754684"/>
                </a:lnTo>
                <a:lnTo>
                  <a:pt x="399669" y="754684"/>
                </a:lnTo>
                <a:lnTo>
                  <a:pt x="444042" y="749452"/>
                </a:lnTo>
                <a:lnTo>
                  <a:pt x="487667" y="738962"/>
                </a:lnTo>
                <a:lnTo>
                  <a:pt x="530034" y="723239"/>
                </a:lnTo>
                <a:lnTo>
                  <a:pt x="570661" y="702284"/>
                </a:lnTo>
                <a:lnTo>
                  <a:pt x="609028" y="676071"/>
                </a:lnTo>
                <a:lnTo>
                  <a:pt x="644639" y="644626"/>
                </a:lnTo>
                <a:lnTo>
                  <a:pt x="676084" y="609015"/>
                </a:lnTo>
                <a:lnTo>
                  <a:pt x="702284" y="570649"/>
                </a:lnTo>
                <a:lnTo>
                  <a:pt x="723252" y="530034"/>
                </a:lnTo>
                <a:lnTo>
                  <a:pt x="738974" y="487667"/>
                </a:lnTo>
                <a:lnTo>
                  <a:pt x="749452" y="444030"/>
                </a:lnTo>
                <a:lnTo>
                  <a:pt x="754697" y="399656"/>
                </a:lnTo>
                <a:lnTo>
                  <a:pt x="754697" y="355028"/>
                </a:lnTo>
                <a:close/>
              </a:path>
              <a:path w="3931285" h="937894">
                <a:moveTo>
                  <a:pt x="3931043" y="764222"/>
                </a:moveTo>
                <a:lnTo>
                  <a:pt x="3924858" y="718210"/>
                </a:lnTo>
                <a:lnTo>
                  <a:pt x="3907421" y="676871"/>
                </a:lnTo>
                <a:lnTo>
                  <a:pt x="3880358" y="641845"/>
                </a:lnTo>
                <a:lnTo>
                  <a:pt x="3845331" y="614781"/>
                </a:lnTo>
                <a:lnTo>
                  <a:pt x="3803980" y="597344"/>
                </a:lnTo>
                <a:lnTo>
                  <a:pt x="3757980" y="591159"/>
                </a:lnTo>
                <a:lnTo>
                  <a:pt x="2834322" y="591159"/>
                </a:lnTo>
                <a:lnTo>
                  <a:pt x="2788323" y="597344"/>
                </a:lnTo>
                <a:lnTo>
                  <a:pt x="2746972" y="614781"/>
                </a:lnTo>
                <a:lnTo>
                  <a:pt x="2711945" y="641845"/>
                </a:lnTo>
                <a:lnTo>
                  <a:pt x="2684881" y="676871"/>
                </a:lnTo>
                <a:lnTo>
                  <a:pt x="2667444" y="718210"/>
                </a:lnTo>
                <a:lnTo>
                  <a:pt x="2661259" y="764222"/>
                </a:lnTo>
                <a:lnTo>
                  <a:pt x="2667444" y="810234"/>
                </a:lnTo>
                <a:lnTo>
                  <a:pt x="2684881" y="851573"/>
                </a:lnTo>
                <a:lnTo>
                  <a:pt x="2711945" y="886599"/>
                </a:lnTo>
                <a:lnTo>
                  <a:pt x="2746972" y="913663"/>
                </a:lnTo>
                <a:lnTo>
                  <a:pt x="2788323" y="931113"/>
                </a:lnTo>
                <a:lnTo>
                  <a:pt x="2834322" y="937285"/>
                </a:lnTo>
                <a:lnTo>
                  <a:pt x="3757980" y="937285"/>
                </a:lnTo>
                <a:lnTo>
                  <a:pt x="3803980" y="931113"/>
                </a:lnTo>
                <a:lnTo>
                  <a:pt x="3845331" y="913663"/>
                </a:lnTo>
                <a:lnTo>
                  <a:pt x="3880358" y="886599"/>
                </a:lnTo>
                <a:lnTo>
                  <a:pt x="3907421" y="851573"/>
                </a:lnTo>
                <a:lnTo>
                  <a:pt x="3924858" y="810234"/>
                </a:lnTo>
                <a:lnTo>
                  <a:pt x="3931043" y="764222"/>
                </a:lnTo>
                <a:close/>
              </a:path>
            </a:pathLst>
          </a:custGeom>
          <a:solidFill>
            <a:srgbClr val="D6343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7707316" y="3107128"/>
            <a:ext cx="19729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ANTIBIOTICS</a:t>
            </a:r>
            <a:endParaRPr sz="2400">
              <a:latin typeface="Arial"/>
              <a:cs typeface="Arial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6715031" y="3863306"/>
            <a:ext cx="755015" cy="755015"/>
          </a:xfrm>
          <a:custGeom>
            <a:avLst/>
            <a:gdLst/>
            <a:ahLst/>
            <a:cxnLst/>
            <a:rect l="l" t="t" r="r" b="b"/>
            <a:pathLst>
              <a:path w="755015" h="755014">
                <a:moveTo>
                  <a:pt x="399658" y="0"/>
                </a:moveTo>
                <a:lnTo>
                  <a:pt x="355030" y="0"/>
                </a:lnTo>
                <a:lnTo>
                  <a:pt x="310653" y="5240"/>
                </a:lnTo>
                <a:lnTo>
                  <a:pt x="267027" y="15722"/>
                </a:lnTo>
                <a:lnTo>
                  <a:pt x="224654" y="31445"/>
                </a:lnTo>
                <a:lnTo>
                  <a:pt x="184033" y="52408"/>
                </a:lnTo>
                <a:lnTo>
                  <a:pt x="145668" y="78613"/>
                </a:lnTo>
                <a:lnTo>
                  <a:pt x="110057" y="110058"/>
                </a:lnTo>
                <a:lnTo>
                  <a:pt x="78612" y="145669"/>
                </a:lnTo>
                <a:lnTo>
                  <a:pt x="52408" y="184034"/>
                </a:lnTo>
                <a:lnTo>
                  <a:pt x="31445" y="224654"/>
                </a:lnTo>
                <a:lnTo>
                  <a:pt x="15722" y="267028"/>
                </a:lnTo>
                <a:lnTo>
                  <a:pt x="5240" y="310654"/>
                </a:lnTo>
                <a:lnTo>
                  <a:pt x="0" y="355031"/>
                </a:lnTo>
                <a:lnTo>
                  <a:pt x="0" y="399659"/>
                </a:lnTo>
                <a:lnTo>
                  <a:pt x="5240" y="444036"/>
                </a:lnTo>
                <a:lnTo>
                  <a:pt x="15722" y="487662"/>
                </a:lnTo>
                <a:lnTo>
                  <a:pt x="31445" y="530035"/>
                </a:lnTo>
                <a:lnTo>
                  <a:pt x="52408" y="570656"/>
                </a:lnTo>
                <a:lnTo>
                  <a:pt x="78612" y="609021"/>
                </a:lnTo>
                <a:lnTo>
                  <a:pt x="110057" y="644632"/>
                </a:lnTo>
                <a:lnTo>
                  <a:pt x="145668" y="676077"/>
                </a:lnTo>
                <a:lnTo>
                  <a:pt x="184033" y="702281"/>
                </a:lnTo>
                <a:lnTo>
                  <a:pt x="224654" y="723244"/>
                </a:lnTo>
                <a:lnTo>
                  <a:pt x="267027" y="738967"/>
                </a:lnTo>
                <a:lnTo>
                  <a:pt x="310653" y="749449"/>
                </a:lnTo>
                <a:lnTo>
                  <a:pt x="355030" y="754689"/>
                </a:lnTo>
                <a:lnTo>
                  <a:pt x="399658" y="754689"/>
                </a:lnTo>
                <a:lnTo>
                  <a:pt x="444035" y="749449"/>
                </a:lnTo>
                <a:lnTo>
                  <a:pt x="487661" y="738967"/>
                </a:lnTo>
                <a:lnTo>
                  <a:pt x="530035" y="723244"/>
                </a:lnTo>
                <a:lnTo>
                  <a:pt x="570655" y="702281"/>
                </a:lnTo>
                <a:lnTo>
                  <a:pt x="609020" y="676077"/>
                </a:lnTo>
                <a:lnTo>
                  <a:pt x="644631" y="644632"/>
                </a:lnTo>
                <a:lnTo>
                  <a:pt x="676076" y="609021"/>
                </a:lnTo>
                <a:lnTo>
                  <a:pt x="702281" y="570656"/>
                </a:lnTo>
                <a:lnTo>
                  <a:pt x="723244" y="530035"/>
                </a:lnTo>
                <a:lnTo>
                  <a:pt x="738967" y="487662"/>
                </a:lnTo>
                <a:lnTo>
                  <a:pt x="749449" y="444036"/>
                </a:lnTo>
                <a:lnTo>
                  <a:pt x="754689" y="399659"/>
                </a:lnTo>
                <a:lnTo>
                  <a:pt x="754689" y="355031"/>
                </a:lnTo>
                <a:lnTo>
                  <a:pt x="749449" y="310654"/>
                </a:lnTo>
                <a:lnTo>
                  <a:pt x="738967" y="267028"/>
                </a:lnTo>
                <a:lnTo>
                  <a:pt x="723244" y="224654"/>
                </a:lnTo>
                <a:lnTo>
                  <a:pt x="702281" y="184034"/>
                </a:lnTo>
                <a:lnTo>
                  <a:pt x="676076" y="145669"/>
                </a:lnTo>
                <a:lnTo>
                  <a:pt x="644631" y="110058"/>
                </a:lnTo>
                <a:lnTo>
                  <a:pt x="609020" y="78613"/>
                </a:lnTo>
                <a:lnTo>
                  <a:pt x="570655" y="52408"/>
                </a:lnTo>
                <a:lnTo>
                  <a:pt x="530035" y="31445"/>
                </a:lnTo>
                <a:lnTo>
                  <a:pt x="487661" y="15722"/>
                </a:lnTo>
                <a:lnTo>
                  <a:pt x="444035" y="5240"/>
                </a:lnTo>
                <a:lnTo>
                  <a:pt x="399658" y="0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6715031" y="4749010"/>
            <a:ext cx="755015" cy="755015"/>
          </a:xfrm>
          <a:custGeom>
            <a:avLst/>
            <a:gdLst/>
            <a:ahLst/>
            <a:cxnLst/>
            <a:rect l="l" t="t" r="r" b="b"/>
            <a:pathLst>
              <a:path w="755015" h="755014">
                <a:moveTo>
                  <a:pt x="399658" y="0"/>
                </a:moveTo>
                <a:lnTo>
                  <a:pt x="355030" y="0"/>
                </a:lnTo>
                <a:lnTo>
                  <a:pt x="310653" y="5240"/>
                </a:lnTo>
                <a:lnTo>
                  <a:pt x="267027" y="15722"/>
                </a:lnTo>
                <a:lnTo>
                  <a:pt x="224654" y="31445"/>
                </a:lnTo>
                <a:lnTo>
                  <a:pt x="184033" y="52408"/>
                </a:lnTo>
                <a:lnTo>
                  <a:pt x="145668" y="78612"/>
                </a:lnTo>
                <a:lnTo>
                  <a:pt x="110057" y="110057"/>
                </a:lnTo>
                <a:lnTo>
                  <a:pt x="78612" y="145668"/>
                </a:lnTo>
                <a:lnTo>
                  <a:pt x="52408" y="184033"/>
                </a:lnTo>
                <a:lnTo>
                  <a:pt x="31445" y="224654"/>
                </a:lnTo>
                <a:lnTo>
                  <a:pt x="15722" y="267027"/>
                </a:lnTo>
                <a:lnTo>
                  <a:pt x="5240" y="310653"/>
                </a:lnTo>
                <a:lnTo>
                  <a:pt x="0" y="355030"/>
                </a:lnTo>
                <a:lnTo>
                  <a:pt x="0" y="399658"/>
                </a:lnTo>
                <a:lnTo>
                  <a:pt x="5240" y="444035"/>
                </a:lnTo>
                <a:lnTo>
                  <a:pt x="15722" y="487661"/>
                </a:lnTo>
                <a:lnTo>
                  <a:pt x="31445" y="530035"/>
                </a:lnTo>
                <a:lnTo>
                  <a:pt x="52408" y="570655"/>
                </a:lnTo>
                <a:lnTo>
                  <a:pt x="78612" y="609020"/>
                </a:lnTo>
                <a:lnTo>
                  <a:pt x="110057" y="644631"/>
                </a:lnTo>
                <a:lnTo>
                  <a:pt x="145668" y="676076"/>
                </a:lnTo>
                <a:lnTo>
                  <a:pt x="184033" y="702281"/>
                </a:lnTo>
                <a:lnTo>
                  <a:pt x="224654" y="723244"/>
                </a:lnTo>
                <a:lnTo>
                  <a:pt x="267027" y="738967"/>
                </a:lnTo>
                <a:lnTo>
                  <a:pt x="310653" y="749449"/>
                </a:lnTo>
                <a:lnTo>
                  <a:pt x="355030" y="754689"/>
                </a:lnTo>
                <a:lnTo>
                  <a:pt x="399658" y="754689"/>
                </a:lnTo>
                <a:lnTo>
                  <a:pt x="444035" y="749449"/>
                </a:lnTo>
                <a:lnTo>
                  <a:pt x="487661" y="738967"/>
                </a:lnTo>
                <a:lnTo>
                  <a:pt x="530035" y="723244"/>
                </a:lnTo>
                <a:lnTo>
                  <a:pt x="570655" y="702281"/>
                </a:lnTo>
                <a:lnTo>
                  <a:pt x="609020" y="676076"/>
                </a:lnTo>
                <a:lnTo>
                  <a:pt x="644631" y="644631"/>
                </a:lnTo>
                <a:lnTo>
                  <a:pt x="676076" y="609020"/>
                </a:lnTo>
                <a:lnTo>
                  <a:pt x="702281" y="570655"/>
                </a:lnTo>
                <a:lnTo>
                  <a:pt x="723244" y="530035"/>
                </a:lnTo>
                <a:lnTo>
                  <a:pt x="738967" y="487661"/>
                </a:lnTo>
                <a:lnTo>
                  <a:pt x="749449" y="444035"/>
                </a:lnTo>
                <a:lnTo>
                  <a:pt x="754689" y="399658"/>
                </a:lnTo>
                <a:lnTo>
                  <a:pt x="754689" y="355030"/>
                </a:lnTo>
                <a:lnTo>
                  <a:pt x="749449" y="310653"/>
                </a:lnTo>
                <a:lnTo>
                  <a:pt x="738967" y="267027"/>
                </a:lnTo>
                <a:lnTo>
                  <a:pt x="723244" y="224654"/>
                </a:lnTo>
                <a:lnTo>
                  <a:pt x="702281" y="184033"/>
                </a:lnTo>
                <a:lnTo>
                  <a:pt x="676076" y="145668"/>
                </a:lnTo>
                <a:lnTo>
                  <a:pt x="644631" y="110057"/>
                </a:lnTo>
                <a:lnTo>
                  <a:pt x="609020" y="78612"/>
                </a:lnTo>
                <a:lnTo>
                  <a:pt x="570655" y="52408"/>
                </a:lnTo>
                <a:lnTo>
                  <a:pt x="530035" y="31445"/>
                </a:lnTo>
                <a:lnTo>
                  <a:pt x="487661" y="15722"/>
                </a:lnTo>
                <a:lnTo>
                  <a:pt x="444035" y="5240"/>
                </a:lnTo>
                <a:lnTo>
                  <a:pt x="399658" y="0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 txBox="1"/>
          <p:nvPr/>
        </p:nvSpPr>
        <p:spPr>
          <a:xfrm>
            <a:off x="7707316" y="4845885"/>
            <a:ext cx="1651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SPLINTING</a:t>
            </a:r>
            <a:endParaRPr sz="2400">
              <a:latin typeface="Arial"/>
              <a:cs typeface="Arial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6715031" y="2110472"/>
            <a:ext cx="755015" cy="755015"/>
          </a:xfrm>
          <a:custGeom>
            <a:avLst/>
            <a:gdLst/>
            <a:ahLst/>
            <a:cxnLst/>
            <a:rect l="l" t="t" r="r" b="b"/>
            <a:pathLst>
              <a:path w="755015" h="755014">
                <a:moveTo>
                  <a:pt x="399658" y="0"/>
                </a:moveTo>
                <a:lnTo>
                  <a:pt x="355030" y="0"/>
                </a:lnTo>
                <a:lnTo>
                  <a:pt x="310653" y="5240"/>
                </a:lnTo>
                <a:lnTo>
                  <a:pt x="267027" y="15722"/>
                </a:lnTo>
                <a:lnTo>
                  <a:pt x="224654" y="31445"/>
                </a:lnTo>
                <a:lnTo>
                  <a:pt x="184033" y="52408"/>
                </a:lnTo>
                <a:lnTo>
                  <a:pt x="145668" y="78613"/>
                </a:lnTo>
                <a:lnTo>
                  <a:pt x="110057" y="110058"/>
                </a:lnTo>
                <a:lnTo>
                  <a:pt x="78612" y="145669"/>
                </a:lnTo>
                <a:lnTo>
                  <a:pt x="52408" y="184034"/>
                </a:lnTo>
                <a:lnTo>
                  <a:pt x="31445" y="224654"/>
                </a:lnTo>
                <a:lnTo>
                  <a:pt x="15722" y="267028"/>
                </a:lnTo>
                <a:lnTo>
                  <a:pt x="5240" y="310654"/>
                </a:lnTo>
                <a:lnTo>
                  <a:pt x="0" y="355031"/>
                </a:lnTo>
                <a:lnTo>
                  <a:pt x="0" y="399659"/>
                </a:lnTo>
                <a:lnTo>
                  <a:pt x="5240" y="444036"/>
                </a:lnTo>
                <a:lnTo>
                  <a:pt x="15722" y="487662"/>
                </a:lnTo>
                <a:lnTo>
                  <a:pt x="31445" y="530035"/>
                </a:lnTo>
                <a:lnTo>
                  <a:pt x="52408" y="570655"/>
                </a:lnTo>
                <a:lnTo>
                  <a:pt x="78612" y="609020"/>
                </a:lnTo>
                <a:lnTo>
                  <a:pt x="110057" y="644630"/>
                </a:lnTo>
                <a:lnTo>
                  <a:pt x="145668" y="676076"/>
                </a:lnTo>
                <a:lnTo>
                  <a:pt x="184033" y="702280"/>
                </a:lnTo>
                <a:lnTo>
                  <a:pt x="224654" y="723244"/>
                </a:lnTo>
                <a:lnTo>
                  <a:pt x="267027" y="738966"/>
                </a:lnTo>
                <a:lnTo>
                  <a:pt x="310653" y="749448"/>
                </a:lnTo>
                <a:lnTo>
                  <a:pt x="355030" y="754689"/>
                </a:lnTo>
                <a:lnTo>
                  <a:pt x="399658" y="754689"/>
                </a:lnTo>
                <a:lnTo>
                  <a:pt x="444035" y="749448"/>
                </a:lnTo>
                <a:lnTo>
                  <a:pt x="487661" y="738966"/>
                </a:lnTo>
                <a:lnTo>
                  <a:pt x="530035" y="723244"/>
                </a:lnTo>
                <a:lnTo>
                  <a:pt x="570655" y="702280"/>
                </a:lnTo>
                <a:lnTo>
                  <a:pt x="609020" y="676076"/>
                </a:lnTo>
                <a:lnTo>
                  <a:pt x="644631" y="644630"/>
                </a:lnTo>
                <a:lnTo>
                  <a:pt x="676076" y="609020"/>
                </a:lnTo>
                <a:lnTo>
                  <a:pt x="702281" y="570655"/>
                </a:lnTo>
                <a:lnTo>
                  <a:pt x="723244" y="530035"/>
                </a:lnTo>
                <a:lnTo>
                  <a:pt x="738967" y="487662"/>
                </a:lnTo>
                <a:lnTo>
                  <a:pt x="749449" y="444036"/>
                </a:lnTo>
                <a:lnTo>
                  <a:pt x="754689" y="399659"/>
                </a:lnTo>
                <a:lnTo>
                  <a:pt x="754689" y="355031"/>
                </a:lnTo>
                <a:lnTo>
                  <a:pt x="749449" y="310654"/>
                </a:lnTo>
                <a:lnTo>
                  <a:pt x="738967" y="267028"/>
                </a:lnTo>
                <a:lnTo>
                  <a:pt x="723244" y="224654"/>
                </a:lnTo>
                <a:lnTo>
                  <a:pt x="702281" y="184034"/>
                </a:lnTo>
                <a:lnTo>
                  <a:pt x="676076" y="145669"/>
                </a:lnTo>
                <a:lnTo>
                  <a:pt x="644631" y="110058"/>
                </a:lnTo>
                <a:lnTo>
                  <a:pt x="609020" y="78613"/>
                </a:lnTo>
                <a:lnTo>
                  <a:pt x="570655" y="52408"/>
                </a:lnTo>
                <a:lnTo>
                  <a:pt x="530035" y="31445"/>
                </a:lnTo>
                <a:lnTo>
                  <a:pt x="487661" y="15722"/>
                </a:lnTo>
                <a:lnTo>
                  <a:pt x="444035" y="5240"/>
                </a:lnTo>
                <a:lnTo>
                  <a:pt x="399658" y="0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 txBox="1"/>
          <p:nvPr/>
        </p:nvSpPr>
        <p:spPr>
          <a:xfrm>
            <a:off x="6825675" y="1907925"/>
            <a:ext cx="533400" cy="3531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indent="70485" algn="just">
              <a:lnSpc>
                <a:spcPct val="144300"/>
              </a:lnSpc>
            </a:pPr>
            <a:r>
              <a:rPr sz="4000" dirty="0">
                <a:solidFill>
                  <a:srgbClr val="FFFFFF"/>
                </a:solidFill>
                <a:latin typeface="Arial Black"/>
                <a:cs typeface="Arial Black"/>
              </a:rPr>
              <a:t>P </a:t>
            </a:r>
            <a:r>
              <a:rPr sz="4000" spc="-1325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4000" dirty="0">
                <a:solidFill>
                  <a:srgbClr val="FFFFFF"/>
                </a:solidFill>
                <a:latin typeface="Arial Black"/>
                <a:cs typeface="Arial Black"/>
              </a:rPr>
              <a:t>A </a:t>
            </a:r>
            <a:r>
              <a:rPr sz="4000" spc="-1325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4000" dirty="0">
                <a:solidFill>
                  <a:srgbClr val="FFFFFF"/>
                </a:solidFill>
                <a:latin typeface="Arial Black"/>
                <a:cs typeface="Arial Black"/>
              </a:rPr>
              <a:t>W  S</a:t>
            </a:r>
            <a:endParaRPr sz="4000">
              <a:latin typeface="Arial Black"/>
              <a:cs typeface="Arial Black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7707316" y="2277212"/>
            <a:ext cx="73152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80" dirty="0">
                <a:solidFill>
                  <a:srgbClr val="FFFFFF"/>
                </a:solidFill>
                <a:latin typeface="Arial"/>
                <a:cs typeface="Arial"/>
              </a:rPr>
              <a:t>P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AI</a:t>
            </a: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endParaRPr sz="2400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889441" y="1508645"/>
            <a:ext cx="296608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5" dirty="0">
                <a:solidFill>
                  <a:srgbClr val="FFFFFF"/>
                </a:solidFill>
                <a:latin typeface="Arial"/>
                <a:cs typeface="Arial"/>
              </a:rPr>
              <a:t>LIFE-THREATENING</a:t>
            </a:r>
            <a:endParaRPr sz="2400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6712427" y="1508645"/>
            <a:ext cx="406717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u="heavy" spc="-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AFTER</a:t>
            </a:r>
            <a:r>
              <a:rPr sz="2400" b="1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spc="-15" dirty="0">
                <a:solidFill>
                  <a:srgbClr val="FFFFFF"/>
                </a:solidFill>
                <a:latin typeface="Arial"/>
                <a:cs typeface="Arial"/>
              </a:rPr>
              <a:t>LIFE-THREATENING</a:t>
            </a:r>
            <a:endParaRPr sz="2400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934123" y="2093931"/>
            <a:ext cx="4436110" cy="24345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4225"/>
              </a:lnSpc>
              <a:tabLst>
                <a:tab pos="782320" algn="l"/>
              </a:tabLst>
            </a:pPr>
            <a:r>
              <a:rPr sz="6000" baseline="-13888" dirty="0">
                <a:solidFill>
                  <a:srgbClr val="FFFFFF"/>
                </a:solidFill>
                <a:latin typeface="Arial Black"/>
                <a:cs typeface="Arial Black"/>
              </a:rPr>
              <a:t>M	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MASSIVE</a:t>
            </a:r>
            <a:r>
              <a:rPr sz="24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BLEEDING</a:t>
            </a:r>
            <a:endParaRPr sz="2400">
              <a:latin typeface="Arial"/>
              <a:cs typeface="Arial"/>
            </a:endParaRPr>
          </a:p>
          <a:p>
            <a:pPr marL="2658745">
              <a:lnSpc>
                <a:spcPts val="1814"/>
              </a:lnSpc>
              <a:spcBef>
                <a:spcPts val="430"/>
              </a:spcBef>
            </a:pPr>
            <a:r>
              <a:rPr sz="1600" b="1" dirty="0">
                <a:solidFill>
                  <a:srgbClr val="F2F2F2"/>
                </a:solidFill>
                <a:latin typeface="Arial"/>
                <a:cs typeface="Arial"/>
              </a:rPr>
              <a:t>#1</a:t>
            </a:r>
            <a:r>
              <a:rPr sz="1600" b="1" spc="-35" dirty="0">
                <a:solidFill>
                  <a:srgbClr val="F2F2F2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F2F2F2"/>
                </a:solidFill>
                <a:latin typeface="Arial"/>
                <a:cs typeface="Arial"/>
              </a:rPr>
              <a:t>Priority</a:t>
            </a:r>
            <a:endParaRPr sz="1600">
              <a:latin typeface="Arial"/>
              <a:cs typeface="Arial"/>
            </a:endParaRPr>
          </a:p>
          <a:p>
            <a:pPr marL="41910">
              <a:lnSpc>
                <a:spcPts val="4695"/>
              </a:lnSpc>
              <a:tabLst>
                <a:tab pos="833755" algn="l"/>
              </a:tabLst>
            </a:pPr>
            <a:r>
              <a:rPr sz="6000" baseline="-11111" dirty="0">
                <a:solidFill>
                  <a:srgbClr val="FFFFFF"/>
                </a:solidFill>
                <a:latin typeface="Arial Black"/>
                <a:cs typeface="Arial Black"/>
              </a:rPr>
              <a:t>A	</a:t>
            </a:r>
            <a:r>
              <a:rPr sz="2400" b="1" spc="-70" dirty="0">
                <a:solidFill>
                  <a:srgbClr val="FFFFFF"/>
                </a:solidFill>
                <a:latin typeface="Arial"/>
                <a:cs typeface="Arial"/>
              </a:rPr>
              <a:t>AIRWAY</a:t>
            </a:r>
            <a:endParaRPr sz="2400">
              <a:latin typeface="Arial"/>
              <a:cs typeface="Arial"/>
            </a:endParaRPr>
          </a:p>
          <a:p>
            <a:pPr marL="41910">
              <a:lnSpc>
                <a:spcPct val="100000"/>
              </a:lnSpc>
              <a:spcBef>
                <a:spcPts val="1800"/>
              </a:spcBef>
              <a:tabLst>
                <a:tab pos="782320" algn="l"/>
              </a:tabLst>
            </a:pPr>
            <a:r>
              <a:rPr sz="6000" baseline="-13194" dirty="0">
                <a:solidFill>
                  <a:srgbClr val="FFFFFF"/>
                </a:solidFill>
                <a:latin typeface="Arial Black"/>
                <a:cs typeface="Arial Black"/>
              </a:rPr>
              <a:t>R	</a:t>
            </a:r>
            <a:r>
              <a:rPr sz="2400" b="1" spc="-20" dirty="0">
                <a:solidFill>
                  <a:srgbClr val="FFFFFF"/>
                </a:solidFill>
                <a:latin typeface="Arial"/>
                <a:cs typeface="Arial"/>
              </a:rPr>
              <a:t>RESPIRATION</a:t>
            </a: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i="1" spc="-5" dirty="0">
                <a:solidFill>
                  <a:srgbClr val="FFFFFF"/>
                </a:solidFill>
                <a:latin typeface="Arial"/>
                <a:cs typeface="Arial"/>
              </a:rPr>
              <a:t>(Breathing)</a:t>
            </a:r>
            <a:endParaRPr sz="2400">
              <a:latin typeface="Arial"/>
              <a:cs typeface="Arial"/>
            </a:endParaRPr>
          </a:p>
        </p:txBody>
      </p:sp>
      <p:sp>
        <p:nvSpPr>
          <p:cNvPr id="29" name="object 29"/>
          <p:cNvSpPr/>
          <p:nvPr/>
        </p:nvSpPr>
        <p:spPr>
          <a:xfrm>
            <a:off x="6023585" y="1652907"/>
            <a:ext cx="0" cy="4770755"/>
          </a:xfrm>
          <a:custGeom>
            <a:avLst/>
            <a:gdLst/>
            <a:ahLst/>
            <a:cxnLst/>
            <a:rect l="l" t="t" r="r" b="b"/>
            <a:pathLst>
              <a:path h="4770755">
                <a:moveTo>
                  <a:pt x="0" y="0"/>
                </a:moveTo>
                <a:lnTo>
                  <a:pt x="0" y="4770285"/>
                </a:lnTo>
              </a:path>
            </a:pathLst>
          </a:custGeom>
          <a:ln w="38100">
            <a:solidFill>
              <a:srgbClr val="898989"/>
            </a:solidFill>
            <a:prstDash val="dot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498858" y="2046320"/>
            <a:ext cx="5445760" cy="2572385"/>
          </a:xfrm>
          <a:custGeom>
            <a:avLst/>
            <a:gdLst/>
            <a:ahLst/>
            <a:cxnLst/>
            <a:rect l="l" t="t" r="r" b="b"/>
            <a:pathLst>
              <a:path w="5445760" h="2572385">
                <a:moveTo>
                  <a:pt x="5445627" y="0"/>
                </a:moveTo>
                <a:lnTo>
                  <a:pt x="0" y="0"/>
                </a:lnTo>
                <a:lnTo>
                  <a:pt x="0" y="2572331"/>
                </a:lnTo>
                <a:lnTo>
                  <a:pt x="5445627" y="2572331"/>
                </a:lnTo>
                <a:lnTo>
                  <a:pt x="5445627" y="0"/>
                </a:lnTo>
                <a:close/>
              </a:path>
            </a:pathLst>
          </a:custGeom>
          <a:solidFill>
            <a:srgbClr val="2E3334">
              <a:alpha val="50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 txBox="1"/>
          <p:nvPr/>
        </p:nvSpPr>
        <p:spPr>
          <a:xfrm>
            <a:off x="7707316" y="3982923"/>
            <a:ext cx="14141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WOUNDS</a:t>
            </a:r>
            <a:endParaRPr sz="2400">
              <a:latin typeface="Arial"/>
              <a:cs typeface="Arial"/>
            </a:endParaRPr>
          </a:p>
        </p:txBody>
      </p:sp>
      <p:sp>
        <p:nvSpPr>
          <p:cNvPr id="32" name="object 32"/>
          <p:cNvSpPr/>
          <p:nvPr/>
        </p:nvSpPr>
        <p:spPr>
          <a:xfrm>
            <a:off x="6351832" y="1487302"/>
            <a:ext cx="5445760" cy="4392295"/>
          </a:xfrm>
          <a:custGeom>
            <a:avLst/>
            <a:gdLst/>
            <a:ahLst/>
            <a:cxnLst/>
            <a:rect l="l" t="t" r="r" b="b"/>
            <a:pathLst>
              <a:path w="5445759" h="4392295">
                <a:moveTo>
                  <a:pt x="5445627" y="0"/>
                </a:moveTo>
                <a:lnTo>
                  <a:pt x="0" y="0"/>
                </a:lnTo>
                <a:lnTo>
                  <a:pt x="0" y="4392289"/>
                </a:lnTo>
                <a:lnTo>
                  <a:pt x="5445627" y="4392289"/>
                </a:lnTo>
                <a:lnTo>
                  <a:pt x="5445627" y="0"/>
                </a:lnTo>
                <a:close/>
              </a:path>
            </a:pathLst>
          </a:custGeom>
          <a:solidFill>
            <a:srgbClr val="2E3334">
              <a:alpha val="50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748004" y="5446069"/>
            <a:ext cx="5005705" cy="1048385"/>
          </a:xfrm>
          <a:custGeom>
            <a:avLst/>
            <a:gdLst/>
            <a:ahLst/>
            <a:cxnLst/>
            <a:rect l="l" t="t" r="r" b="b"/>
            <a:pathLst>
              <a:path w="5005705" h="1048385">
                <a:moveTo>
                  <a:pt x="5005110" y="0"/>
                </a:moveTo>
                <a:lnTo>
                  <a:pt x="0" y="0"/>
                </a:lnTo>
                <a:lnTo>
                  <a:pt x="0" y="1048069"/>
                </a:lnTo>
                <a:lnTo>
                  <a:pt x="5005110" y="1048069"/>
                </a:lnTo>
                <a:lnTo>
                  <a:pt x="5005110" y="0"/>
                </a:lnTo>
                <a:close/>
              </a:path>
            </a:pathLst>
          </a:custGeom>
          <a:solidFill>
            <a:srgbClr val="2E3334">
              <a:alpha val="50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 txBox="1"/>
          <p:nvPr/>
        </p:nvSpPr>
        <p:spPr>
          <a:xfrm>
            <a:off x="11746053" y="6560678"/>
            <a:ext cx="161290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latin typeface="Arial MT"/>
                <a:cs typeface="Arial MT"/>
              </a:rPr>
              <a:t>4</a:t>
            </a:fld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55020" y="272620"/>
            <a:ext cx="708215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40" dirty="0">
                <a:solidFill>
                  <a:srgbClr val="767171"/>
                </a:solidFill>
                <a:latin typeface="Arial"/>
                <a:cs typeface="Arial"/>
              </a:rPr>
              <a:t>11: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Hemorrhagic</a:t>
            </a:r>
            <a:r>
              <a:rPr sz="2000" b="1" spc="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Shock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Fluid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Resuscitation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in 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0" y="2904557"/>
            <a:ext cx="11353800" cy="3801110"/>
            <a:chOff x="0" y="2904557"/>
            <a:chExt cx="11353800" cy="3801110"/>
          </a:xfrm>
        </p:grpSpPr>
        <p:sp>
          <p:nvSpPr>
            <p:cNvPr id="5" name="object 5"/>
            <p:cNvSpPr/>
            <p:nvPr/>
          </p:nvSpPr>
          <p:spPr>
            <a:xfrm>
              <a:off x="0" y="5101419"/>
              <a:ext cx="11353800" cy="867410"/>
            </a:xfrm>
            <a:custGeom>
              <a:avLst/>
              <a:gdLst/>
              <a:ahLst/>
              <a:cxnLst/>
              <a:rect l="l" t="t" r="r" b="b"/>
              <a:pathLst>
                <a:path w="11353800" h="867410">
                  <a:moveTo>
                    <a:pt x="10895567" y="0"/>
                  </a:moveTo>
                  <a:lnTo>
                    <a:pt x="0" y="0"/>
                  </a:lnTo>
                  <a:lnTo>
                    <a:pt x="0" y="866894"/>
                  </a:lnTo>
                  <a:lnTo>
                    <a:pt x="10895567" y="866894"/>
                  </a:lnTo>
                  <a:lnTo>
                    <a:pt x="11353798" y="433447"/>
                  </a:lnTo>
                  <a:lnTo>
                    <a:pt x="10895567" y="0"/>
                  </a:lnTo>
                  <a:close/>
                </a:path>
              </a:pathLst>
            </a:custGeom>
            <a:solidFill>
              <a:srgbClr val="D0CE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4052060" y="4079223"/>
              <a:ext cx="0" cy="1014094"/>
            </a:xfrm>
            <a:custGeom>
              <a:avLst/>
              <a:gdLst/>
              <a:ahLst/>
              <a:cxnLst/>
              <a:rect l="l" t="t" r="r" b="b"/>
              <a:pathLst>
                <a:path h="1014095">
                  <a:moveTo>
                    <a:pt x="0" y="0"/>
                  </a:moveTo>
                  <a:lnTo>
                    <a:pt x="0" y="1013706"/>
                  </a:lnTo>
                </a:path>
              </a:pathLst>
            </a:custGeom>
            <a:ln w="63500">
              <a:solidFill>
                <a:srgbClr val="92192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959223" y="5004327"/>
              <a:ext cx="185674" cy="18567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9830964" y="2936307"/>
              <a:ext cx="0" cy="2157095"/>
            </a:xfrm>
            <a:custGeom>
              <a:avLst/>
              <a:gdLst/>
              <a:ahLst/>
              <a:cxnLst/>
              <a:rect l="l" t="t" r="r" b="b"/>
              <a:pathLst>
                <a:path h="2157095">
                  <a:moveTo>
                    <a:pt x="0" y="0"/>
                  </a:moveTo>
                  <a:lnTo>
                    <a:pt x="0" y="2156625"/>
                  </a:lnTo>
                </a:path>
              </a:pathLst>
            </a:custGeom>
            <a:ln w="635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738127" y="5004328"/>
              <a:ext cx="185674" cy="185674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6050324" y="2936307"/>
              <a:ext cx="0" cy="2157095"/>
            </a:xfrm>
            <a:custGeom>
              <a:avLst/>
              <a:gdLst/>
              <a:ahLst/>
              <a:cxnLst/>
              <a:rect l="l" t="t" r="r" b="b"/>
              <a:pathLst>
                <a:path h="2157095">
                  <a:moveTo>
                    <a:pt x="0" y="0"/>
                  </a:moveTo>
                  <a:lnTo>
                    <a:pt x="0" y="2156625"/>
                  </a:lnTo>
                </a:path>
              </a:pathLst>
            </a:custGeom>
            <a:ln w="635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957488" y="5004328"/>
              <a:ext cx="185673" cy="185674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8219366" y="4079223"/>
              <a:ext cx="0" cy="1014094"/>
            </a:xfrm>
            <a:custGeom>
              <a:avLst/>
              <a:gdLst/>
              <a:ahLst/>
              <a:cxnLst/>
              <a:rect l="l" t="t" r="r" b="b"/>
              <a:pathLst>
                <a:path h="1014095">
                  <a:moveTo>
                    <a:pt x="0" y="0"/>
                  </a:moveTo>
                  <a:lnTo>
                    <a:pt x="0" y="1013706"/>
                  </a:lnTo>
                </a:path>
              </a:pathLst>
            </a:custGeom>
            <a:ln w="63500">
              <a:solidFill>
                <a:srgbClr val="92192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" name="object 13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126528" y="5004327"/>
              <a:ext cx="185674" cy="185674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1959268" y="2936307"/>
              <a:ext cx="0" cy="2157095"/>
            </a:xfrm>
            <a:custGeom>
              <a:avLst/>
              <a:gdLst/>
              <a:ahLst/>
              <a:cxnLst/>
              <a:rect l="l" t="t" r="r" b="b"/>
              <a:pathLst>
                <a:path h="2157095">
                  <a:moveTo>
                    <a:pt x="0" y="0"/>
                  </a:moveTo>
                  <a:lnTo>
                    <a:pt x="0" y="2156625"/>
                  </a:lnTo>
                </a:path>
              </a:pathLst>
            </a:custGeom>
            <a:ln w="635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" name="object 1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866431" y="5004328"/>
              <a:ext cx="185674" cy="185674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6263087" y="5985252"/>
              <a:ext cx="720090" cy="720090"/>
            </a:xfrm>
            <a:custGeom>
              <a:avLst/>
              <a:gdLst/>
              <a:ahLst/>
              <a:cxnLst/>
              <a:rect l="l" t="t" r="r" b="b"/>
              <a:pathLst>
                <a:path w="720090" h="720090">
                  <a:moveTo>
                    <a:pt x="360000" y="0"/>
                  </a:moveTo>
                  <a:lnTo>
                    <a:pt x="314035" y="2928"/>
                  </a:lnTo>
                  <a:lnTo>
                    <a:pt x="268677" y="11715"/>
                  </a:lnTo>
                  <a:lnTo>
                    <a:pt x="224532" y="26360"/>
                  </a:lnTo>
                  <a:lnTo>
                    <a:pt x="182206" y="46862"/>
                  </a:lnTo>
                  <a:lnTo>
                    <a:pt x="142307" y="73223"/>
                  </a:lnTo>
                  <a:lnTo>
                    <a:pt x="105441" y="105441"/>
                  </a:lnTo>
                  <a:lnTo>
                    <a:pt x="73223" y="142307"/>
                  </a:lnTo>
                  <a:lnTo>
                    <a:pt x="46862" y="182206"/>
                  </a:lnTo>
                  <a:lnTo>
                    <a:pt x="26360" y="224531"/>
                  </a:lnTo>
                  <a:lnTo>
                    <a:pt x="11715" y="268676"/>
                  </a:lnTo>
                  <a:lnTo>
                    <a:pt x="2928" y="314035"/>
                  </a:lnTo>
                  <a:lnTo>
                    <a:pt x="0" y="359999"/>
                  </a:lnTo>
                  <a:lnTo>
                    <a:pt x="2928" y="405964"/>
                  </a:lnTo>
                  <a:lnTo>
                    <a:pt x="11715" y="451323"/>
                  </a:lnTo>
                  <a:lnTo>
                    <a:pt x="26360" y="495468"/>
                  </a:lnTo>
                  <a:lnTo>
                    <a:pt x="46862" y="537793"/>
                  </a:lnTo>
                  <a:lnTo>
                    <a:pt x="73223" y="577692"/>
                  </a:lnTo>
                  <a:lnTo>
                    <a:pt x="105441" y="614558"/>
                  </a:lnTo>
                  <a:lnTo>
                    <a:pt x="142307" y="646776"/>
                  </a:lnTo>
                  <a:lnTo>
                    <a:pt x="182206" y="673137"/>
                  </a:lnTo>
                  <a:lnTo>
                    <a:pt x="224532" y="693639"/>
                  </a:lnTo>
                  <a:lnTo>
                    <a:pt x="268677" y="708284"/>
                  </a:lnTo>
                  <a:lnTo>
                    <a:pt x="314035" y="717071"/>
                  </a:lnTo>
                  <a:lnTo>
                    <a:pt x="360000" y="719999"/>
                  </a:lnTo>
                  <a:lnTo>
                    <a:pt x="405965" y="717071"/>
                  </a:lnTo>
                  <a:lnTo>
                    <a:pt x="451323" y="708284"/>
                  </a:lnTo>
                  <a:lnTo>
                    <a:pt x="495469" y="693639"/>
                  </a:lnTo>
                  <a:lnTo>
                    <a:pt x="537794" y="673137"/>
                  </a:lnTo>
                  <a:lnTo>
                    <a:pt x="577693" y="646776"/>
                  </a:lnTo>
                  <a:lnTo>
                    <a:pt x="614559" y="614558"/>
                  </a:lnTo>
                  <a:lnTo>
                    <a:pt x="646777" y="577692"/>
                  </a:lnTo>
                  <a:lnTo>
                    <a:pt x="673137" y="537793"/>
                  </a:lnTo>
                  <a:lnTo>
                    <a:pt x="693639" y="495468"/>
                  </a:lnTo>
                  <a:lnTo>
                    <a:pt x="708284" y="451323"/>
                  </a:lnTo>
                  <a:lnTo>
                    <a:pt x="717071" y="405964"/>
                  </a:lnTo>
                  <a:lnTo>
                    <a:pt x="720000" y="359999"/>
                  </a:lnTo>
                  <a:lnTo>
                    <a:pt x="717071" y="314035"/>
                  </a:lnTo>
                  <a:lnTo>
                    <a:pt x="708284" y="268676"/>
                  </a:lnTo>
                  <a:lnTo>
                    <a:pt x="693639" y="224531"/>
                  </a:lnTo>
                  <a:lnTo>
                    <a:pt x="673137" y="182206"/>
                  </a:lnTo>
                  <a:lnTo>
                    <a:pt x="646777" y="142307"/>
                  </a:lnTo>
                  <a:lnTo>
                    <a:pt x="614559" y="105441"/>
                  </a:lnTo>
                  <a:lnTo>
                    <a:pt x="577693" y="73223"/>
                  </a:lnTo>
                  <a:lnTo>
                    <a:pt x="537794" y="46862"/>
                  </a:lnTo>
                  <a:lnTo>
                    <a:pt x="495469" y="26360"/>
                  </a:lnTo>
                  <a:lnTo>
                    <a:pt x="451323" y="11715"/>
                  </a:lnTo>
                  <a:lnTo>
                    <a:pt x="405965" y="2928"/>
                  </a:lnTo>
                  <a:lnTo>
                    <a:pt x="360000" y="0"/>
                  </a:lnTo>
                  <a:close/>
                </a:path>
              </a:pathLst>
            </a:custGeom>
            <a:solidFill>
              <a:srgbClr val="F2653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 txBox="1">
            <a:spLocks noGrp="1"/>
          </p:cNvSpPr>
          <p:nvPr>
            <p:ph type="title"/>
          </p:nvPr>
        </p:nvSpPr>
        <p:spPr>
          <a:xfrm>
            <a:off x="3999541" y="730355"/>
            <a:ext cx="4193540" cy="596900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327785" marR="5080" indent="-1315720">
              <a:lnSpc>
                <a:spcPts val="2080"/>
              </a:lnSpc>
              <a:spcBef>
                <a:spcPts val="450"/>
              </a:spcBef>
            </a:pPr>
            <a:r>
              <a:rPr spc="10" dirty="0">
                <a:solidFill>
                  <a:srgbClr val="000000"/>
                </a:solidFill>
              </a:rPr>
              <a:t>INTRO</a:t>
            </a:r>
            <a:r>
              <a:rPr spc="-30" dirty="0">
                <a:solidFill>
                  <a:srgbClr val="000000"/>
                </a:solidFill>
              </a:rPr>
              <a:t> </a:t>
            </a:r>
            <a:r>
              <a:rPr spc="-10" dirty="0">
                <a:solidFill>
                  <a:srgbClr val="000000"/>
                </a:solidFill>
              </a:rPr>
              <a:t>TO</a:t>
            </a:r>
            <a:r>
              <a:rPr spc="-25" dirty="0">
                <a:solidFill>
                  <a:srgbClr val="000000"/>
                </a:solidFill>
              </a:rPr>
              <a:t> </a:t>
            </a:r>
            <a:r>
              <a:rPr spc="5" dirty="0">
                <a:solidFill>
                  <a:srgbClr val="921928"/>
                </a:solidFill>
              </a:rPr>
              <a:t>FLUID</a:t>
            </a:r>
            <a:r>
              <a:rPr spc="-30" dirty="0">
                <a:solidFill>
                  <a:srgbClr val="921928"/>
                </a:solidFill>
              </a:rPr>
              <a:t> </a:t>
            </a:r>
            <a:r>
              <a:rPr spc="-15" dirty="0">
                <a:solidFill>
                  <a:srgbClr val="921928"/>
                </a:solidFill>
              </a:rPr>
              <a:t>RESUSCITATION </a:t>
            </a:r>
            <a:r>
              <a:rPr spc="-540" dirty="0">
                <a:solidFill>
                  <a:srgbClr val="921928"/>
                </a:solidFill>
              </a:rPr>
              <a:t> </a:t>
            </a:r>
            <a:r>
              <a:rPr spc="5" dirty="0">
                <a:solidFill>
                  <a:srgbClr val="000000"/>
                </a:solidFill>
              </a:rPr>
              <a:t>FOR</a:t>
            </a:r>
            <a:r>
              <a:rPr spc="-5" dirty="0">
                <a:solidFill>
                  <a:srgbClr val="000000"/>
                </a:solidFill>
              </a:rPr>
              <a:t> </a:t>
            </a:r>
            <a:r>
              <a:rPr spc="10" dirty="0">
                <a:solidFill>
                  <a:srgbClr val="000000"/>
                </a:solidFill>
              </a:rPr>
              <a:t>SHOCK</a:t>
            </a:r>
          </a:p>
        </p:txBody>
      </p:sp>
      <p:sp>
        <p:nvSpPr>
          <p:cNvPr id="18" name="object 18"/>
          <p:cNvSpPr txBox="1"/>
          <p:nvPr/>
        </p:nvSpPr>
        <p:spPr>
          <a:xfrm>
            <a:off x="4832549" y="6099860"/>
            <a:ext cx="261556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31950" algn="l"/>
                <a:tab pos="2263140" algn="l"/>
              </a:tabLst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 A R	</a:t>
            </a:r>
            <a:r>
              <a:rPr sz="4800" baseline="1736" dirty="0">
                <a:solidFill>
                  <a:srgbClr val="FFFFFF"/>
                </a:solidFill>
                <a:latin typeface="Arial Black"/>
                <a:cs typeface="Arial Black"/>
              </a:rPr>
              <a:t>C	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2836974" y="3414868"/>
            <a:ext cx="2492375" cy="1054735"/>
          </a:xfrm>
          <a:custGeom>
            <a:avLst/>
            <a:gdLst/>
            <a:ahLst/>
            <a:cxnLst/>
            <a:rect l="l" t="t" r="r" b="b"/>
            <a:pathLst>
              <a:path w="2492375" h="1054735">
                <a:moveTo>
                  <a:pt x="2372707" y="0"/>
                </a:moveTo>
                <a:lnTo>
                  <a:pt x="119559" y="0"/>
                </a:lnTo>
                <a:lnTo>
                  <a:pt x="73021" y="9395"/>
                </a:lnTo>
                <a:lnTo>
                  <a:pt x="35017" y="35018"/>
                </a:lnTo>
                <a:lnTo>
                  <a:pt x="9395" y="73021"/>
                </a:lnTo>
                <a:lnTo>
                  <a:pt x="0" y="119559"/>
                </a:lnTo>
                <a:lnTo>
                  <a:pt x="0" y="934847"/>
                </a:lnTo>
                <a:lnTo>
                  <a:pt x="9395" y="981384"/>
                </a:lnTo>
                <a:lnTo>
                  <a:pt x="35017" y="1019388"/>
                </a:lnTo>
                <a:lnTo>
                  <a:pt x="73021" y="1045010"/>
                </a:lnTo>
                <a:lnTo>
                  <a:pt x="119559" y="1054406"/>
                </a:lnTo>
                <a:lnTo>
                  <a:pt x="2372707" y="1054406"/>
                </a:lnTo>
                <a:lnTo>
                  <a:pt x="2419246" y="1045010"/>
                </a:lnTo>
                <a:lnTo>
                  <a:pt x="2457249" y="1019388"/>
                </a:lnTo>
                <a:lnTo>
                  <a:pt x="2482872" y="981384"/>
                </a:lnTo>
                <a:lnTo>
                  <a:pt x="2492268" y="934847"/>
                </a:lnTo>
                <a:lnTo>
                  <a:pt x="2492268" y="119559"/>
                </a:lnTo>
                <a:lnTo>
                  <a:pt x="2482872" y="73021"/>
                </a:lnTo>
                <a:lnTo>
                  <a:pt x="2457249" y="35018"/>
                </a:lnTo>
                <a:lnTo>
                  <a:pt x="2419246" y="9395"/>
                </a:lnTo>
                <a:lnTo>
                  <a:pt x="2372707" y="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 txBox="1"/>
          <p:nvPr/>
        </p:nvSpPr>
        <p:spPr>
          <a:xfrm>
            <a:off x="3039291" y="3520878"/>
            <a:ext cx="2059305" cy="72644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 marR="5080">
              <a:lnSpc>
                <a:spcPts val="1800"/>
              </a:lnSpc>
              <a:spcBef>
                <a:spcPts val="260"/>
              </a:spcBef>
            </a:pPr>
            <a:r>
              <a:rPr sz="1600" b="1" dirty="0">
                <a:solidFill>
                  <a:srgbClr val="FFFFFF"/>
                </a:solidFill>
                <a:latin typeface="Arial"/>
                <a:cs typeface="Arial"/>
              </a:rPr>
              <a:t>TCCC Guidelines </a:t>
            </a:r>
            <a:r>
              <a:rPr sz="16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include</a:t>
            </a:r>
            <a:r>
              <a:rPr sz="16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blood</a:t>
            </a:r>
            <a:r>
              <a:rPr sz="16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products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for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20" dirty="0">
                <a:solidFill>
                  <a:srgbClr val="FFFFFF"/>
                </a:solidFill>
                <a:latin typeface="Arial MT"/>
                <a:cs typeface="Arial MT"/>
              </a:rPr>
              <a:t>CASEVAC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9431397" y="5327603"/>
            <a:ext cx="880110" cy="433070"/>
          </a:xfrm>
          <a:custGeom>
            <a:avLst/>
            <a:gdLst/>
            <a:ahLst/>
            <a:cxnLst/>
            <a:rect l="l" t="t" r="r" b="b"/>
            <a:pathLst>
              <a:path w="880109" h="433070">
                <a:moveTo>
                  <a:pt x="663124" y="0"/>
                </a:moveTo>
                <a:lnTo>
                  <a:pt x="216396" y="0"/>
                </a:lnTo>
                <a:lnTo>
                  <a:pt x="166778" y="5715"/>
                </a:lnTo>
                <a:lnTo>
                  <a:pt x="121230" y="21994"/>
                </a:lnTo>
                <a:lnTo>
                  <a:pt x="81051" y="47540"/>
                </a:lnTo>
                <a:lnTo>
                  <a:pt x="47539" y="81051"/>
                </a:lnTo>
                <a:lnTo>
                  <a:pt x="21994" y="121231"/>
                </a:lnTo>
                <a:lnTo>
                  <a:pt x="5715" y="166778"/>
                </a:lnTo>
                <a:lnTo>
                  <a:pt x="0" y="216396"/>
                </a:lnTo>
                <a:lnTo>
                  <a:pt x="5715" y="266014"/>
                </a:lnTo>
                <a:lnTo>
                  <a:pt x="21994" y="311561"/>
                </a:lnTo>
                <a:lnTo>
                  <a:pt x="47539" y="351740"/>
                </a:lnTo>
                <a:lnTo>
                  <a:pt x="81051" y="385252"/>
                </a:lnTo>
                <a:lnTo>
                  <a:pt x="121230" y="410797"/>
                </a:lnTo>
                <a:lnTo>
                  <a:pt x="166778" y="427076"/>
                </a:lnTo>
                <a:lnTo>
                  <a:pt x="216396" y="432792"/>
                </a:lnTo>
                <a:lnTo>
                  <a:pt x="663124" y="432792"/>
                </a:lnTo>
                <a:lnTo>
                  <a:pt x="712741" y="427076"/>
                </a:lnTo>
                <a:lnTo>
                  <a:pt x="758289" y="410797"/>
                </a:lnTo>
                <a:lnTo>
                  <a:pt x="798468" y="385252"/>
                </a:lnTo>
                <a:lnTo>
                  <a:pt x="831979" y="351740"/>
                </a:lnTo>
                <a:lnTo>
                  <a:pt x="857524" y="311561"/>
                </a:lnTo>
                <a:lnTo>
                  <a:pt x="873804" y="266014"/>
                </a:lnTo>
                <a:lnTo>
                  <a:pt x="879519" y="216396"/>
                </a:lnTo>
                <a:lnTo>
                  <a:pt x="873804" y="166778"/>
                </a:lnTo>
                <a:lnTo>
                  <a:pt x="857524" y="121231"/>
                </a:lnTo>
                <a:lnTo>
                  <a:pt x="831979" y="81051"/>
                </a:lnTo>
                <a:lnTo>
                  <a:pt x="798468" y="47540"/>
                </a:lnTo>
                <a:lnTo>
                  <a:pt x="758289" y="21994"/>
                </a:lnTo>
                <a:lnTo>
                  <a:pt x="712741" y="5715"/>
                </a:lnTo>
                <a:lnTo>
                  <a:pt x="66312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 txBox="1"/>
          <p:nvPr/>
        </p:nvSpPr>
        <p:spPr>
          <a:xfrm>
            <a:off x="9575930" y="5365368"/>
            <a:ext cx="59055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latin typeface="Arial"/>
                <a:cs typeface="Arial"/>
              </a:rPr>
              <a:t>2020</a:t>
            </a:r>
            <a:endParaRPr sz="2000">
              <a:latin typeface="Arial"/>
              <a:cs typeface="Arial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7779605" y="5327603"/>
            <a:ext cx="880110" cy="433070"/>
          </a:xfrm>
          <a:custGeom>
            <a:avLst/>
            <a:gdLst/>
            <a:ahLst/>
            <a:cxnLst/>
            <a:rect l="l" t="t" r="r" b="b"/>
            <a:pathLst>
              <a:path w="880109" h="433070">
                <a:moveTo>
                  <a:pt x="663125" y="0"/>
                </a:moveTo>
                <a:lnTo>
                  <a:pt x="216395" y="0"/>
                </a:lnTo>
                <a:lnTo>
                  <a:pt x="166777" y="5715"/>
                </a:lnTo>
                <a:lnTo>
                  <a:pt x="121230" y="21994"/>
                </a:lnTo>
                <a:lnTo>
                  <a:pt x="81050" y="47540"/>
                </a:lnTo>
                <a:lnTo>
                  <a:pt x="47539" y="81051"/>
                </a:lnTo>
                <a:lnTo>
                  <a:pt x="21994" y="121231"/>
                </a:lnTo>
                <a:lnTo>
                  <a:pt x="5715" y="166778"/>
                </a:lnTo>
                <a:lnTo>
                  <a:pt x="0" y="216396"/>
                </a:lnTo>
                <a:lnTo>
                  <a:pt x="5715" y="266014"/>
                </a:lnTo>
                <a:lnTo>
                  <a:pt x="21994" y="311561"/>
                </a:lnTo>
                <a:lnTo>
                  <a:pt x="47539" y="351740"/>
                </a:lnTo>
                <a:lnTo>
                  <a:pt x="81050" y="385252"/>
                </a:lnTo>
                <a:lnTo>
                  <a:pt x="121230" y="410797"/>
                </a:lnTo>
                <a:lnTo>
                  <a:pt x="166777" y="427076"/>
                </a:lnTo>
                <a:lnTo>
                  <a:pt x="216395" y="432792"/>
                </a:lnTo>
                <a:lnTo>
                  <a:pt x="663125" y="432792"/>
                </a:lnTo>
                <a:lnTo>
                  <a:pt x="712742" y="427076"/>
                </a:lnTo>
                <a:lnTo>
                  <a:pt x="758290" y="410797"/>
                </a:lnTo>
                <a:lnTo>
                  <a:pt x="798469" y="385252"/>
                </a:lnTo>
                <a:lnTo>
                  <a:pt x="831981" y="351740"/>
                </a:lnTo>
                <a:lnTo>
                  <a:pt x="857526" y="311561"/>
                </a:lnTo>
                <a:lnTo>
                  <a:pt x="873805" y="266014"/>
                </a:lnTo>
                <a:lnTo>
                  <a:pt x="879520" y="216396"/>
                </a:lnTo>
                <a:lnTo>
                  <a:pt x="873805" y="166778"/>
                </a:lnTo>
                <a:lnTo>
                  <a:pt x="857526" y="121231"/>
                </a:lnTo>
                <a:lnTo>
                  <a:pt x="831981" y="81051"/>
                </a:lnTo>
                <a:lnTo>
                  <a:pt x="798469" y="47540"/>
                </a:lnTo>
                <a:lnTo>
                  <a:pt x="758290" y="21994"/>
                </a:lnTo>
                <a:lnTo>
                  <a:pt x="712742" y="5715"/>
                </a:lnTo>
                <a:lnTo>
                  <a:pt x="66312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 txBox="1"/>
          <p:nvPr/>
        </p:nvSpPr>
        <p:spPr>
          <a:xfrm>
            <a:off x="7924141" y="5365368"/>
            <a:ext cx="59055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latin typeface="Arial"/>
                <a:cs typeface="Arial"/>
              </a:rPr>
              <a:t>2018</a:t>
            </a:r>
            <a:endParaRPr sz="2000">
              <a:latin typeface="Arial"/>
              <a:cs typeface="Arial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5610565" y="5327603"/>
            <a:ext cx="880110" cy="433070"/>
          </a:xfrm>
          <a:custGeom>
            <a:avLst/>
            <a:gdLst/>
            <a:ahLst/>
            <a:cxnLst/>
            <a:rect l="l" t="t" r="r" b="b"/>
            <a:pathLst>
              <a:path w="880110" h="433070">
                <a:moveTo>
                  <a:pt x="663124" y="0"/>
                </a:moveTo>
                <a:lnTo>
                  <a:pt x="216395" y="0"/>
                </a:lnTo>
                <a:lnTo>
                  <a:pt x="166777" y="5715"/>
                </a:lnTo>
                <a:lnTo>
                  <a:pt x="121230" y="21994"/>
                </a:lnTo>
                <a:lnTo>
                  <a:pt x="81050" y="47540"/>
                </a:lnTo>
                <a:lnTo>
                  <a:pt x="47539" y="81051"/>
                </a:lnTo>
                <a:lnTo>
                  <a:pt x="21994" y="121231"/>
                </a:lnTo>
                <a:lnTo>
                  <a:pt x="5715" y="166778"/>
                </a:lnTo>
                <a:lnTo>
                  <a:pt x="0" y="216396"/>
                </a:lnTo>
                <a:lnTo>
                  <a:pt x="5715" y="266014"/>
                </a:lnTo>
                <a:lnTo>
                  <a:pt x="21994" y="311561"/>
                </a:lnTo>
                <a:lnTo>
                  <a:pt x="47539" y="351740"/>
                </a:lnTo>
                <a:lnTo>
                  <a:pt x="81050" y="385252"/>
                </a:lnTo>
                <a:lnTo>
                  <a:pt x="121230" y="410797"/>
                </a:lnTo>
                <a:lnTo>
                  <a:pt x="166777" y="427076"/>
                </a:lnTo>
                <a:lnTo>
                  <a:pt x="216395" y="432792"/>
                </a:lnTo>
                <a:lnTo>
                  <a:pt x="663124" y="432792"/>
                </a:lnTo>
                <a:lnTo>
                  <a:pt x="712741" y="427076"/>
                </a:lnTo>
                <a:lnTo>
                  <a:pt x="758289" y="410797"/>
                </a:lnTo>
                <a:lnTo>
                  <a:pt x="798468" y="385252"/>
                </a:lnTo>
                <a:lnTo>
                  <a:pt x="831980" y="351740"/>
                </a:lnTo>
                <a:lnTo>
                  <a:pt x="857525" y="311561"/>
                </a:lnTo>
                <a:lnTo>
                  <a:pt x="873805" y="266014"/>
                </a:lnTo>
                <a:lnTo>
                  <a:pt x="879520" y="216396"/>
                </a:lnTo>
                <a:lnTo>
                  <a:pt x="873805" y="166778"/>
                </a:lnTo>
                <a:lnTo>
                  <a:pt x="857525" y="121231"/>
                </a:lnTo>
                <a:lnTo>
                  <a:pt x="831980" y="81051"/>
                </a:lnTo>
                <a:lnTo>
                  <a:pt x="798468" y="47540"/>
                </a:lnTo>
                <a:lnTo>
                  <a:pt x="758289" y="21994"/>
                </a:lnTo>
                <a:lnTo>
                  <a:pt x="712741" y="5715"/>
                </a:lnTo>
                <a:lnTo>
                  <a:pt x="66312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 txBox="1"/>
          <p:nvPr/>
        </p:nvSpPr>
        <p:spPr>
          <a:xfrm>
            <a:off x="5755100" y="5365368"/>
            <a:ext cx="59055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latin typeface="Arial"/>
                <a:cs typeface="Arial"/>
              </a:rPr>
              <a:t>2014</a:t>
            </a:r>
            <a:endParaRPr sz="2000">
              <a:latin typeface="Arial"/>
              <a:cs typeface="Arial"/>
            </a:endParaRPr>
          </a:p>
        </p:txBody>
      </p:sp>
      <p:sp>
        <p:nvSpPr>
          <p:cNvPr id="27" name="object 27"/>
          <p:cNvSpPr/>
          <p:nvPr/>
        </p:nvSpPr>
        <p:spPr>
          <a:xfrm>
            <a:off x="3285172" y="5327603"/>
            <a:ext cx="1534160" cy="433070"/>
          </a:xfrm>
          <a:custGeom>
            <a:avLst/>
            <a:gdLst/>
            <a:ahLst/>
            <a:cxnLst/>
            <a:rect l="l" t="t" r="r" b="b"/>
            <a:pathLst>
              <a:path w="1534160" h="433070">
                <a:moveTo>
                  <a:pt x="1317379" y="0"/>
                </a:moveTo>
                <a:lnTo>
                  <a:pt x="216396" y="0"/>
                </a:lnTo>
                <a:lnTo>
                  <a:pt x="166778" y="5715"/>
                </a:lnTo>
                <a:lnTo>
                  <a:pt x="121231" y="21994"/>
                </a:lnTo>
                <a:lnTo>
                  <a:pt x="81051" y="47540"/>
                </a:lnTo>
                <a:lnTo>
                  <a:pt x="47540" y="81051"/>
                </a:lnTo>
                <a:lnTo>
                  <a:pt x="21994" y="121231"/>
                </a:lnTo>
                <a:lnTo>
                  <a:pt x="5715" y="166778"/>
                </a:lnTo>
                <a:lnTo>
                  <a:pt x="0" y="216396"/>
                </a:lnTo>
                <a:lnTo>
                  <a:pt x="5715" y="266014"/>
                </a:lnTo>
                <a:lnTo>
                  <a:pt x="21994" y="311561"/>
                </a:lnTo>
                <a:lnTo>
                  <a:pt x="47540" y="351740"/>
                </a:lnTo>
                <a:lnTo>
                  <a:pt x="81051" y="385252"/>
                </a:lnTo>
                <a:lnTo>
                  <a:pt x="121231" y="410797"/>
                </a:lnTo>
                <a:lnTo>
                  <a:pt x="166778" y="427076"/>
                </a:lnTo>
                <a:lnTo>
                  <a:pt x="216396" y="432792"/>
                </a:lnTo>
                <a:lnTo>
                  <a:pt x="1317379" y="432792"/>
                </a:lnTo>
                <a:lnTo>
                  <a:pt x="1366997" y="427076"/>
                </a:lnTo>
                <a:lnTo>
                  <a:pt x="1412545" y="410797"/>
                </a:lnTo>
                <a:lnTo>
                  <a:pt x="1452724" y="385252"/>
                </a:lnTo>
                <a:lnTo>
                  <a:pt x="1486235" y="351740"/>
                </a:lnTo>
                <a:lnTo>
                  <a:pt x="1511780" y="311561"/>
                </a:lnTo>
                <a:lnTo>
                  <a:pt x="1528060" y="266014"/>
                </a:lnTo>
                <a:lnTo>
                  <a:pt x="1533775" y="216396"/>
                </a:lnTo>
                <a:lnTo>
                  <a:pt x="1528060" y="166778"/>
                </a:lnTo>
                <a:lnTo>
                  <a:pt x="1511780" y="121231"/>
                </a:lnTo>
                <a:lnTo>
                  <a:pt x="1486235" y="81051"/>
                </a:lnTo>
                <a:lnTo>
                  <a:pt x="1452724" y="47540"/>
                </a:lnTo>
                <a:lnTo>
                  <a:pt x="1412545" y="21994"/>
                </a:lnTo>
                <a:lnTo>
                  <a:pt x="1366997" y="5715"/>
                </a:lnTo>
                <a:lnTo>
                  <a:pt x="131737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 txBox="1"/>
          <p:nvPr/>
        </p:nvSpPr>
        <p:spPr>
          <a:xfrm>
            <a:off x="3432017" y="5365368"/>
            <a:ext cx="124079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latin typeface="Arial"/>
                <a:cs typeface="Arial"/>
              </a:rPr>
              <a:t>2003-2006</a:t>
            </a:r>
            <a:endParaRPr sz="2000">
              <a:latin typeface="Arial"/>
              <a:cs typeface="Arial"/>
            </a:endParaRPr>
          </a:p>
        </p:txBody>
      </p:sp>
      <p:sp>
        <p:nvSpPr>
          <p:cNvPr id="29" name="object 29"/>
          <p:cNvSpPr/>
          <p:nvPr/>
        </p:nvSpPr>
        <p:spPr>
          <a:xfrm>
            <a:off x="1053700" y="5327603"/>
            <a:ext cx="1811655" cy="433070"/>
          </a:xfrm>
          <a:custGeom>
            <a:avLst/>
            <a:gdLst/>
            <a:ahLst/>
            <a:cxnLst/>
            <a:rect l="l" t="t" r="r" b="b"/>
            <a:pathLst>
              <a:path w="1811655" h="433070">
                <a:moveTo>
                  <a:pt x="1594739" y="0"/>
                </a:moveTo>
                <a:lnTo>
                  <a:pt x="216395" y="0"/>
                </a:lnTo>
                <a:lnTo>
                  <a:pt x="166778" y="5715"/>
                </a:lnTo>
                <a:lnTo>
                  <a:pt x="121230" y="21994"/>
                </a:lnTo>
                <a:lnTo>
                  <a:pt x="81051" y="47540"/>
                </a:lnTo>
                <a:lnTo>
                  <a:pt x="47539" y="81051"/>
                </a:lnTo>
                <a:lnTo>
                  <a:pt x="21994" y="121231"/>
                </a:lnTo>
                <a:lnTo>
                  <a:pt x="5715" y="166778"/>
                </a:lnTo>
                <a:lnTo>
                  <a:pt x="0" y="216396"/>
                </a:lnTo>
                <a:lnTo>
                  <a:pt x="5715" y="266014"/>
                </a:lnTo>
                <a:lnTo>
                  <a:pt x="21994" y="311561"/>
                </a:lnTo>
                <a:lnTo>
                  <a:pt x="47539" y="351740"/>
                </a:lnTo>
                <a:lnTo>
                  <a:pt x="81051" y="385252"/>
                </a:lnTo>
                <a:lnTo>
                  <a:pt x="121230" y="410797"/>
                </a:lnTo>
                <a:lnTo>
                  <a:pt x="166778" y="427076"/>
                </a:lnTo>
                <a:lnTo>
                  <a:pt x="216395" y="432792"/>
                </a:lnTo>
                <a:lnTo>
                  <a:pt x="1594739" y="432792"/>
                </a:lnTo>
                <a:lnTo>
                  <a:pt x="1644356" y="427076"/>
                </a:lnTo>
                <a:lnTo>
                  <a:pt x="1689904" y="410797"/>
                </a:lnTo>
                <a:lnTo>
                  <a:pt x="1730083" y="385252"/>
                </a:lnTo>
                <a:lnTo>
                  <a:pt x="1763595" y="351740"/>
                </a:lnTo>
                <a:lnTo>
                  <a:pt x="1789139" y="311561"/>
                </a:lnTo>
                <a:lnTo>
                  <a:pt x="1805419" y="266014"/>
                </a:lnTo>
                <a:lnTo>
                  <a:pt x="1811134" y="216396"/>
                </a:lnTo>
                <a:lnTo>
                  <a:pt x="1805419" y="166778"/>
                </a:lnTo>
                <a:lnTo>
                  <a:pt x="1789139" y="121231"/>
                </a:lnTo>
                <a:lnTo>
                  <a:pt x="1763595" y="81051"/>
                </a:lnTo>
                <a:lnTo>
                  <a:pt x="1730083" y="47540"/>
                </a:lnTo>
                <a:lnTo>
                  <a:pt x="1689904" y="21994"/>
                </a:lnTo>
                <a:lnTo>
                  <a:pt x="1644356" y="5715"/>
                </a:lnTo>
                <a:lnTo>
                  <a:pt x="159473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 txBox="1"/>
          <p:nvPr/>
        </p:nvSpPr>
        <p:spPr>
          <a:xfrm>
            <a:off x="1197963" y="5365368"/>
            <a:ext cx="152336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latin typeface="Arial"/>
                <a:cs typeface="Arial"/>
              </a:rPr>
              <a:t>1990s-2000s</a:t>
            </a:r>
            <a:endParaRPr sz="2000">
              <a:latin typeface="Arial"/>
              <a:cs typeface="Arial"/>
            </a:endParaRPr>
          </a:p>
        </p:txBody>
      </p:sp>
      <p:sp>
        <p:nvSpPr>
          <p:cNvPr id="31" name="object 31"/>
          <p:cNvSpPr/>
          <p:nvPr/>
        </p:nvSpPr>
        <p:spPr>
          <a:xfrm>
            <a:off x="4390336" y="1985619"/>
            <a:ext cx="3368675" cy="1284605"/>
          </a:xfrm>
          <a:custGeom>
            <a:avLst/>
            <a:gdLst/>
            <a:ahLst/>
            <a:cxnLst/>
            <a:rect l="l" t="t" r="r" b="b"/>
            <a:pathLst>
              <a:path w="3368675" h="1284604">
                <a:moveTo>
                  <a:pt x="3222845" y="0"/>
                </a:moveTo>
                <a:lnTo>
                  <a:pt x="145642" y="0"/>
                </a:lnTo>
                <a:lnTo>
                  <a:pt x="99608" y="7424"/>
                </a:lnTo>
                <a:lnTo>
                  <a:pt x="59628" y="28100"/>
                </a:lnTo>
                <a:lnTo>
                  <a:pt x="28100" y="59628"/>
                </a:lnTo>
                <a:lnTo>
                  <a:pt x="7424" y="99608"/>
                </a:lnTo>
                <a:lnTo>
                  <a:pt x="0" y="145642"/>
                </a:lnTo>
                <a:lnTo>
                  <a:pt x="0" y="1138793"/>
                </a:lnTo>
                <a:lnTo>
                  <a:pt x="7424" y="1184827"/>
                </a:lnTo>
                <a:lnTo>
                  <a:pt x="28100" y="1224807"/>
                </a:lnTo>
                <a:lnTo>
                  <a:pt x="59628" y="1256334"/>
                </a:lnTo>
                <a:lnTo>
                  <a:pt x="99608" y="1277009"/>
                </a:lnTo>
                <a:lnTo>
                  <a:pt x="145642" y="1284434"/>
                </a:lnTo>
                <a:lnTo>
                  <a:pt x="3222845" y="1284434"/>
                </a:lnTo>
                <a:lnTo>
                  <a:pt x="3268880" y="1277009"/>
                </a:lnTo>
                <a:lnTo>
                  <a:pt x="3308860" y="1256334"/>
                </a:lnTo>
                <a:lnTo>
                  <a:pt x="3340387" y="1224807"/>
                </a:lnTo>
                <a:lnTo>
                  <a:pt x="3361063" y="1184827"/>
                </a:lnTo>
                <a:lnTo>
                  <a:pt x="3368488" y="1138793"/>
                </a:lnTo>
                <a:lnTo>
                  <a:pt x="3368488" y="145642"/>
                </a:lnTo>
                <a:lnTo>
                  <a:pt x="3361063" y="99608"/>
                </a:lnTo>
                <a:lnTo>
                  <a:pt x="3340387" y="59628"/>
                </a:lnTo>
                <a:lnTo>
                  <a:pt x="3308860" y="28100"/>
                </a:lnTo>
                <a:lnTo>
                  <a:pt x="3268880" y="7424"/>
                </a:lnTo>
                <a:lnTo>
                  <a:pt x="3222845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 txBox="1"/>
          <p:nvPr/>
        </p:nvSpPr>
        <p:spPr>
          <a:xfrm>
            <a:off x="4574894" y="2099267"/>
            <a:ext cx="2922270" cy="95504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38100" marR="30480">
              <a:lnSpc>
                <a:spcPts val="1800"/>
              </a:lnSpc>
              <a:spcBef>
                <a:spcPts val="260"/>
              </a:spcBef>
            </a:pPr>
            <a:r>
              <a:rPr sz="1600" b="1" spc="-5" dirty="0">
                <a:solidFill>
                  <a:srgbClr val="FFFFFF"/>
                </a:solidFill>
                <a:latin typeface="Arial"/>
                <a:cs typeface="Arial"/>
              </a:rPr>
              <a:t>Crystalloids, </a:t>
            </a:r>
            <a:r>
              <a:rPr sz="1600" b="1" dirty="0">
                <a:solidFill>
                  <a:srgbClr val="FFFFFF"/>
                </a:solidFill>
                <a:latin typeface="Arial"/>
                <a:cs typeface="Arial"/>
              </a:rPr>
              <a:t>Hextend</a:t>
            </a:r>
            <a:r>
              <a:rPr sz="1575" b="1" baseline="18518" dirty="0">
                <a:solidFill>
                  <a:srgbClr val="FFFFFF"/>
                </a:solidFill>
                <a:latin typeface="Arial"/>
                <a:cs typeface="Arial"/>
              </a:rPr>
              <a:t>®</a:t>
            </a:r>
            <a:r>
              <a:rPr sz="1575" b="1" spc="7" baseline="18518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and 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b="1" spc="-15" dirty="0">
                <a:solidFill>
                  <a:srgbClr val="FFFFFF"/>
                </a:solidFill>
                <a:latin typeface="Arial"/>
                <a:cs typeface="Arial"/>
              </a:rPr>
              <a:t>PLASMA-LYTE</a:t>
            </a:r>
            <a:r>
              <a:rPr sz="1600" b="1" spc="-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1600" b="1" spc="-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de-prioritized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to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be used only if blood 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products</a:t>
            </a:r>
            <a:r>
              <a:rPr sz="1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are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not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available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33" name="object 33"/>
          <p:cNvSpPr/>
          <p:nvPr/>
        </p:nvSpPr>
        <p:spPr>
          <a:xfrm>
            <a:off x="6740338" y="3414868"/>
            <a:ext cx="2942590" cy="1021715"/>
          </a:xfrm>
          <a:custGeom>
            <a:avLst/>
            <a:gdLst/>
            <a:ahLst/>
            <a:cxnLst/>
            <a:rect l="l" t="t" r="r" b="b"/>
            <a:pathLst>
              <a:path w="2942590" h="1021714">
                <a:moveTo>
                  <a:pt x="2826599" y="0"/>
                </a:moveTo>
                <a:lnTo>
                  <a:pt x="115832" y="0"/>
                </a:lnTo>
                <a:lnTo>
                  <a:pt x="70745" y="9102"/>
                </a:lnTo>
                <a:lnTo>
                  <a:pt x="33926" y="33926"/>
                </a:lnTo>
                <a:lnTo>
                  <a:pt x="9102" y="70745"/>
                </a:lnTo>
                <a:lnTo>
                  <a:pt x="0" y="115832"/>
                </a:lnTo>
                <a:lnTo>
                  <a:pt x="0" y="905711"/>
                </a:lnTo>
                <a:lnTo>
                  <a:pt x="9102" y="950799"/>
                </a:lnTo>
                <a:lnTo>
                  <a:pt x="33926" y="987618"/>
                </a:lnTo>
                <a:lnTo>
                  <a:pt x="70745" y="1012442"/>
                </a:lnTo>
                <a:lnTo>
                  <a:pt x="115832" y="1021544"/>
                </a:lnTo>
                <a:lnTo>
                  <a:pt x="2826599" y="1021544"/>
                </a:lnTo>
                <a:lnTo>
                  <a:pt x="2871686" y="1012442"/>
                </a:lnTo>
                <a:lnTo>
                  <a:pt x="2908505" y="987618"/>
                </a:lnTo>
                <a:lnTo>
                  <a:pt x="2933329" y="950799"/>
                </a:lnTo>
                <a:lnTo>
                  <a:pt x="2942432" y="905711"/>
                </a:lnTo>
                <a:lnTo>
                  <a:pt x="2942432" y="115832"/>
                </a:lnTo>
                <a:lnTo>
                  <a:pt x="2933329" y="70745"/>
                </a:lnTo>
                <a:lnTo>
                  <a:pt x="2908505" y="33926"/>
                </a:lnTo>
                <a:lnTo>
                  <a:pt x="2871686" y="9102"/>
                </a:lnTo>
                <a:lnTo>
                  <a:pt x="2826599" y="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 txBox="1"/>
          <p:nvPr/>
        </p:nvSpPr>
        <p:spPr>
          <a:xfrm>
            <a:off x="6941564" y="3519785"/>
            <a:ext cx="2317750" cy="72644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 marR="5080">
              <a:lnSpc>
                <a:spcPts val="1800"/>
              </a:lnSpc>
              <a:spcBef>
                <a:spcPts val="260"/>
              </a:spcBef>
            </a:pPr>
            <a:r>
              <a:rPr sz="1600" b="1" spc="-5" dirty="0">
                <a:solidFill>
                  <a:srgbClr val="FFFFFF"/>
                </a:solidFill>
                <a:latin typeface="Arial"/>
                <a:cs typeface="Arial"/>
              </a:rPr>
              <a:t>FDA Emergency </a:t>
            </a:r>
            <a:r>
              <a:rPr sz="1600" b="1" dirty="0">
                <a:solidFill>
                  <a:srgbClr val="FFFFFF"/>
                </a:solidFill>
                <a:latin typeface="Arial"/>
                <a:cs typeface="Arial"/>
              </a:rPr>
              <a:t>Use </a:t>
            </a:r>
            <a:r>
              <a:rPr sz="16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FFFFFF"/>
                </a:solidFill>
                <a:latin typeface="Arial"/>
                <a:cs typeface="Arial"/>
              </a:rPr>
              <a:t>Authorization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for freeze-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dried</a:t>
            </a:r>
            <a:r>
              <a:rPr sz="1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plasma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shock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35" name="object 35"/>
          <p:cNvSpPr/>
          <p:nvPr/>
        </p:nvSpPr>
        <p:spPr>
          <a:xfrm>
            <a:off x="8109256" y="1985619"/>
            <a:ext cx="3443604" cy="1284605"/>
          </a:xfrm>
          <a:custGeom>
            <a:avLst/>
            <a:gdLst/>
            <a:ahLst/>
            <a:cxnLst/>
            <a:rect l="l" t="t" r="r" b="b"/>
            <a:pathLst>
              <a:path w="3443604" h="1284604">
                <a:moveTo>
                  <a:pt x="3297775" y="0"/>
                </a:moveTo>
                <a:lnTo>
                  <a:pt x="145642" y="0"/>
                </a:lnTo>
                <a:lnTo>
                  <a:pt x="99608" y="7424"/>
                </a:lnTo>
                <a:lnTo>
                  <a:pt x="59628" y="28100"/>
                </a:lnTo>
                <a:lnTo>
                  <a:pt x="28100" y="59628"/>
                </a:lnTo>
                <a:lnTo>
                  <a:pt x="7424" y="99608"/>
                </a:lnTo>
                <a:lnTo>
                  <a:pt x="0" y="145642"/>
                </a:lnTo>
                <a:lnTo>
                  <a:pt x="0" y="1138793"/>
                </a:lnTo>
                <a:lnTo>
                  <a:pt x="7424" y="1184827"/>
                </a:lnTo>
                <a:lnTo>
                  <a:pt x="28100" y="1224807"/>
                </a:lnTo>
                <a:lnTo>
                  <a:pt x="59628" y="1256334"/>
                </a:lnTo>
                <a:lnTo>
                  <a:pt x="99608" y="1277009"/>
                </a:lnTo>
                <a:lnTo>
                  <a:pt x="145642" y="1284434"/>
                </a:lnTo>
                <a:lnTo>
                  <a:pt x="3297775" y="1284434"/>
                </a:lnTo>
                <a:lnTo>
                  <a:pt x="3343809" y="1277009"/>
                </a:lnTo>
                <a:lnTo>
                  <a:pt x="3383790" y="1256334"/>
                </a:lnTo>
                <a:lnTo>
                  <a:pt x="3415317" y="1224807"/>
                </a:lnTo>
                <a:lnTo>
                  <a:pt x="3435993" y="1184827"/>
                </a:lnTo>
                <a:lnTo>
                  <a:pt x="3443418" y="1138793"/>
                </a:lnTo>
                <a:lnTo>
                  <a:pt x="3443418" y="145642"/>
                </a:lnTo>
                <a:lnTo>
                  <a:pt x="3435993" y="99608"/>
                </a:lnTo>
                <a:lnTo>
                  <a:pt x="3415317" y="59628"/>
                </a:lnTo>
                <a:lnTo>
                  <a:pt x="3383790" y="28100"/>
                </a:lnTo>
                <a:lnTo>
                  <a:pt x="3343809" y="7424"/>
                </a:lnTo>
                <a:lnTo>
                  <a:pt x="3297775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 txBox="1"/>
          <p:nvPr/>
        </p:nvSpPr>
        <p:spPr>
          <a:xfrm>
            <a:off x="8319213" y="2099267"/>
            <a:ext cx="3007995" cy="95504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 marR="5080" algn="just">
              <a:lnSpc>
                <a:spcPts val="1800"/>
              </a:lnSpc>
              <a:spcBef>
                <a:spcPts val="260"/>
              </a:spcBef>
            </a:pPr>
            <a:r>
              <a:rPr sz="1600" b="1" spc="-5" dirty="0">
                <a:solidFill>
                  <a:srgbClr val="FFFFFF"/>
                </a:solidFill>
                <a:latin typeface="Arial"/>
                <a:cs typeface="Arial"/>
              </a:rPr>
              <a:t>Updated guidelines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emphasize 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cold-stored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or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fresh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whole blood,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other</a:t>
            </a:r>
            <a:r>
              <a:rPr sz="1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fluids</a:t>
            </a:r>
            <a:r>
              <a:rPr sz="1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not</a:t>
            </a:r>
            <a:r>
              <a:rPr sz="1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recommended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for </a:t>
            </a:r>
            <a:r>
              <a:rPr sz="1600" spc="-434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hemorrhagic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shock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37" name="object 37"/>
          <p:cNvSpPr/>
          <p:nvPr/>
        </p:nvSpPr>
        <p:spPr>
          <a:xfrm>
            <a:off x="572375" y="2001351"/>
            <a:ext cx="2934970" cy="1284605"/>
          </a:xfrm>
          <a:custGeom>
            <a:avLst/>
            <a:gdLst/>
            <a:ahLst/>
            <a:cxnLst/>
            <a:rect l="l" t="t" r="r" b="b"/>
            <a:pathLst>
              <a:path w="2934970" h="1284604">
                <a:moveTo>
                  <a:pt x="2788914" y="0"/>
                </a:moveTo>
                <a:lnTo>
                  <a:pt x="145642" y="0"/>
                </a:lnTo>
                <a:lnTo>
                  <a:pt x="99607" y="7424"/>
                </a:lnTo>
                <a:lnTo>
                  <a:pt x="59627" y="28100"/>
                </a:lnTo>
                <a:lnTo>
                  <a:pt x="28100" y="59627"/>
                </a:lnTo>
                <a:lnTo>
                  <a:pt x="7424" y="99607"/>
                </a:lnTo>
                <a:lnTo>
                  <a:pt x="0" y="145642"/>
                </a:lnTo>
                <a:lnTo>
                  <a:pt x="0" y="1138792"/>
                </a:lnTo>
                <a:lnTo>
                  <a:pt x="7424" y="1184826"/>
                </a:lnTo>
                <a:lnTo>
                  <a:pt x="28100" y="1224807"/>
                </a:lnTo>
                <a:lnTo>
                  <a:pt x="59627" y="1256334"/>
                </a:lnTo>
                <a:lnTo>
                  <a:pt x="99607" y="1277009"/>
                </a:lnTo>
                <a:lnTo>
                  <a:pt x="145642" y="1284434"/>
                </a:lnTo>
                <a:lnTo>
                  <a:pt x="2788914" y="1284434"/>
                </a:lnTo>
                <a:lnTo>
                  <a:pt x="2834948" y="1277009"/>
                </a:lnTo>
                <a:lnTo>
                  <a:pt x="2874929" y="1256334"/>
                </a:lnTo>
                <a:lnTo>
                  <a:pt x="2906456" y="1224807"/>
                </a:lnTo>
                <a:lnTo>
                  <a:pt x="2927132" y="1184826"/>
                </a:lnTo>
                <a:lnTo>
                  <a:pt x="2934557" y="1138792"/>
                </a:lnTo>
                <a:lnTo>
                  <a:pt x="2934557" y="145642"/>
                </a:lnTo>
                <a:lnTo>
                  <a:pt x="2927132" y="99607"/>
                </a:lnTo>
                <a:lnTo>
                  <a:pt x="2906456" y="59627"/>
                </a:lnTo>
                <a:lnTo>
                  <a:pt x="2874929" y="28100"/>
                </a:lnTo>
                <a:lnTo>
                  <a:pt x="2834948" y="7424"/>
                </a:lnTo>
                <a:lnTo>
                  <a:pt x="278891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 txBox="1"/>
          <p:nvPr/>
        </p:nvSpPr>
        <p:spPr>
          <a:xfrm>
            <a:off x="782332" y="2114999"/>
            <a:ext cx="2442210" cy="95885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 marR="5080">
              <a:lnSpc>
                <a:spcPts val="1800"/>
              </a:lnSpc>
              <a:spcBef>
                <a:spcPts val="260"/>
              </a:spcBef>
            </a:pPr>
            <a:r>
              <a:rPr sz="1600" b="1" spc="-5" dirty="0">
                <a:solidFill>
                  <a:srgbClr val="FFFFFF"/>
                </a:solidFill>
                <a:latin typeface="Arial"/>
                <a:cs typeface="Arial"/>
              </a:rPr>
              <a:t>Fluid resuscitation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based </a:t>
            </a:r>
            <a:r>
              <a:rPr sz="1600" spc="-434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on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civilian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guidelines</a:t>
            </a:r>
            <a:endParaRPr sz="1600">
              <a:latin typeface="Arial MT"/>
              <a:cs typeface="Arial MT"/>
            </a:endParaRPr>
          </a:p>
          <a:p>
            <a:pPr marL="314325" indent="-285750">
              <a:lnSpc>
                <a:spcPts val="1730"/>
              </a:lnSpc>
              <a:buFont typeface="Trebuchet MS"/>
              <a:buChar char="▪"/>
              <a:tabLst>
                <a:tab pos="313690" algn="l"/>
                <a:tab pos="314325" algn="l"/>
              </a:tabLst>
            </a:pPr>
            <a:r>
              <a:rPr sz="2400" spc="-7" baseline="1736" dirty="0">
                <a:solidFill>
                  <a:srgbClr val="FFFFFF"/>
                </a:solidFill>
                <a:latin typeface="Arial MT"/>
                <a:cs typeface="Arial MT"/>
              </a:rPr>
              <a:t>Crystalloids</a:t>
            </a:r>
            <a:endParaRPr sz="2400" baseline="1736">
              <a:latin typeface="Arial MT"/>
              <a:cs typeface="Arial MT"/>
            </a:endParaRPr>
          </a:p>
          <a:p>
            <a:pPr marL="314325" indent="-285750">
              <a:lnSpc>
                <a:spcPts val="1860"/>
              </a:lnSpc>
              <a:buFont typeface="Trebuchet MS"/>
              <a:buChar char="▪"/>
              <a:tabLst>
                <a:tab pos="313690" algn="l"/>
                <a:tab pos="314325" algn="l"/>
              </a:tabLst>
            </a:pPr>
            <a:r>
              <a:rPr sz="2400" baseline="1736" dirty="0">
                <a:solidFill>
                  <a:srgbClr val="FFFFFF"/>
                </a:solidFill>
                <a:latin typeface="Arial MT"/>
                <a:cs typeface="Arial MT"/>
              </a:rPr>
              <a:t>Colloids</a:t>
            </a:r>
            <a:endParaRPr sz="2400" baseline="1736">
              <a:latin typeface="Arial MT"/>
              <a:cs typeface="Arial MT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11746053" y="6560678"/>
            <a:ext cx="161290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latin typeface="Arial MT"/>
                <a:cs typeface="Arial MT"/>
              </a:rPr>
              <a:t>5</a:t>
            </a:fld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</a:t>
            </a:r>
            <a:r>
              <a:rPr dirty="0"/>
              <a:t> </a:t>
            </a:r>
            <a:r>
              <a:rPr spc="-40" dirty="0"/>
              <a:t>11:</a:t>
            </a:r>
            <a:r>
              <a:rPr dirty="0"/>
              <a:t> </a:t>
            </a:r>
            <a:r>
              <a:rPr spc="-5" dirty="0"/>
              <a:t>Hemorrhagic</a:t>
            </a:r>
            <a:r>
              <a:rPr spc="5" dirty="0"/>
              <a:t> </a:t>
            </a:r>
            <a:r>
              <a:rPr spc="-5" dirty="0"/>
              <a:t>Shock</a:t>
            </a:r>
            <a:r>
              <a:rPr dirty="0"/>
              <a:t> </a:t>
            </a:r>
            <a:r>
              <a:rPr spc="-5" dirty="0"/>
              <a:t>Fluid</a:t>
            </a:r>
            <a:r>
              <a:rPr dirty="0"/>
              <a:t> </a:t>
            </a:r>
            <a:r>
              <a:rPr spc="-5" dirty="0"/>
              <a:t>Resuscitation</a:t>
            </a:r>
            <a:r>
              <a:rPr dirty="0"/>
              <a:t> </a:t>
            </a:r>
            <a:r>
              <a:rPr spc="-5" dirty="0"/>
              <a:t>in 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42134" y="1674117"/>
            <a:ext cx="11654539" cy="4643384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516532" y="702226"/>
            <a:ext cx="11159490" cy="10560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ts val="4054"/>
              </a:lnSpc>
              <a:spcBef>
                <a:spcPts val="100"/>
              </a:spcBef>
            </a:pPr>
            <a:r>
              <a:rPr sz="3600" b="1" spc="-5" dirty="0">
                <a:solidFill>
                  <a:srgbClr val="95212E"/>
                </a:solidFill>
                <a:latin typeface="Arial"/>
                <a:cs typeface="Arial"/>
              </a:rPr>
              <a:t>PROGRESSIVE</a:t>
            </a:r>
            <a:r>
              <a:rPr sz="3600" b="1" spc="-20" dirty="0">
                <a:solidFill>
                  <a:srgbClr val="95212E"/>
                </a:solidFill>
                <a:latin typeface="Arial"/>
                <a:cs typeface="Arial"/>
              </a:rPr>
              <a:t> </a:t>
            </a:r>
            <a:r>
              <a:rPr sz="3600" b="1" spc="-30" dirty="0">
                <a:solidFill>
                  <a:srgbClr val="95212E"/>
                </a:solidFill>
                <a:latin typeface="Arial"/>
                <a:cs typeface="Arial"/>
              </a:rPr>
              <a:t>STRATEGIES</a:t>
            </a:r>
            <a:r>
              <a:rPr sz="3600" b="1" spc="-15" dirty="0">
                <a:solidFill>
                  <a:srgbClr val="95212E"/>
                </a:solidFill>
                <a:latin typeface="Arial"/>
                <a:cs typeface="Arial"/>
              </a:rPr>
              <a:t> </a:t>
            </a:r>
            <a:r>
              <a:rPr sz="3600" b="1" dirty="0">
                <a:latin typeface="Arial"/>
                <a:cs typeface="Arial"/>
              </a:rPr>
              <a:t>FOR</a:t>
            </a:r>
            <a:endParaRPr sz="3600">
              <a:latin typeface="Arial"/>
              <a:cs typeface="Arial"/>
            </a:endParaRPr>
          </a:p>
          <a:p>
            <a:pPr algn="ctr">
              <a:lnSpc>
                <a:spcPts val="4054"/>
              </a:lnSpc>
            </a:pPr>
            <a:r>
              <a:rPr sz="3600" b="1" spc="-5" dirty="0">
                <a:latin typeface="Arial"/>
                <a:cs typeface="Arial"/>
              </a:rPr>
              <a:t>FLUID</a:t>
            </a:r>
            <a:r>
              <a:rPr sz="3600" b="1" dirty="0">
                <a:latin typeface="Arial"/>
                <a:cs typeface="Arial"/>
              </a:rPr>
              <a:t> </a:t>
            </a:r>
            <a:r>
              <a:rPr sz="3600" b="1" spc="-45" dirty="0">
                <a:latin typeface="Arial"/>
                <a:cs typeface="Arial"/>
              </a:rPr>
              <a:t>RESUSCITATION</a:t>
            </a:r>
            <a:r>
              <a:rPr sz="3600" b="1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IN</a:t>
            </a:r>
            <a:r>
              <a:rPr sz="3600" b="1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HEMORRHAGIC</a:t>
            </a:r>
            <a:r>
              <a:rPr sz="3600" b="1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SHOCK</a:t>
            </a:r>
            <a:endParaRPr sz="36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215403" y="3758939"/>
            <a:ext cx="1064895" cy="476250"/>
          </a:xfrm>
          <a:prstGeom prst="rect">
            <a:avLst/>
          </a:prstGeom>
        </p:spPr>
        <p:txBody>
          <a:bodyPr vert="horz" wrap="square" lIns="0" tIns="50165" rIns="0" bIns="0" rtlCol="0">
            <a:spAutoFit/>
          </a:bodyPr>
          <a:lstStyle/>
          <a:p>
            <a:pPr marL="108585" marR="5080" indent="-96520">
              <a:lnSpc>
                <a:spcPts val="1630"/>
              </a:lnSpc>
              <a:spcBef>
                <a:spcPts val="395"/>
              </a:spcBef>
            </a:pP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End</a:t>
            </a:r>
            <a:r>
              <a:rPr sz="1600" spc="-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points*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reached?</a:t>
            </a:r>
            <a:endParaRPr sz="1600">
              <a:latin typeface="Arial MT"/>
              <a:cs typeface="Arial MT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3206981" y="1869504"/>
            <a:ext cx="1524000" cy="956944"/>
            <a:chOff x="3206981" y="1869504"/>
            <a:chExt cx="1524000" cy="956944"/>
          </a:xfrm>
        </p:grpSpPr>
        <p:sp>
          <p:nvSpPr>
            <p:cNvPr id="8" name="object 8"/>
            <p:cNvSpPr/>
            <p:nvPr/>
          </p:nvSpPr>
          <p:spPr>
            <a:xfrm>
              <a:off x="3226031" y="1888554"/>
              <a:ext cx="1485900" cy="918844"/>
            </a:xfrm>
            <a:custGeom>
              <a:avLst/>
              <a:gdLst/>
              <a:ahLst/>
              <a:cxnLst/>
              <a:rect l="l" t="t" r="r" b="b"/>
              <a:pathLst>
                <a:path w="1485900" h="918844">
                  <a:moveTo>
                    <a:pt x="1420895" y="0"/>
                  </a:moveTo>
                  <a:lnTo>
                    <a:pt x="64775" y="0"/>
                  </a:lnTo>
                  <a:lnTo>
                    <a:pt x="39561" y="5090"/>
                  </a:lnTo>
                  <a:lnTo>
                    <a:pt x="18972" y="18972"/>
                  </a:lnTo>
                  <a:lnTo>
                    <a:pt x="5090" y="39561"/>
                  </a:lnTo>
                  <a:lnTo>
                    <a:pt x="0" y="64775"/>
                  </a:lnTo>
                  <a:lnTo>
                    <a:pt x="0" y="853495"/>
                  </a:lnTo>
                  <a:lnTo>
                    <a:pt x="5090" y="878708"/>
                  </a:lnTo>
                  <a:lnTo>
                    <a:pt x="18972" y="899297"/>
                  </a:lnTo>
                  <a:lnTo>
                    <a:pt x="39561" y="913179"/>
                  </a:lnTo>
                  <a:lnTo>
                    <a:pt x="64775" y="918269"/>
                  </a:lnTo>
                  <a:lnTo>
                    <a:pt x="1420895" y="918269"/>
                  </a:lnTo>
                  <a:lnTo>
                    <a:pt x="1446108" y="913179"/>
                  </a:lnTo>
                  <a:lnTo>
                    <a:pt x="1466698" y="899297"/>
                  </a:lnTo>
                  <a:lnTo>
                    <a:pt x="1480579" y="878708"/>
                  </a:lnTo>
                  <a:lnTo>
                    <a:pt x="1485670" y="853495"/>
                  </a:lnTo>
                  <a:lnTo>
                    <a:pt x="1485670" y="64775"/>
                  </a:lnTo>
                  <a:lnTo>
                    <a:pt x="1480579" y="39561"/>
                  </a:lnTo>
                  <a:lnTo>
                    <a:pt x="1466698" y="18972"/>
                  </a:lnTo>
                  <a:lnTo>
                    <a:pt x="1446108" y="5090"/>
                  </a:lnTo>
                  <a:lnTo>
                    <a:pt x="1420895" y="0"/>
                  </a:lnTo>
                  <a:close/>
                </a:path>
              </a:pathLst>
            </a:custGeom>
            <a:solidFill>
              <a:srgbClr val="95212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3226031" y="1888554"/>
              <a:ext cx="1485900" cy="918844"/>
            </a:xfrm>
            <a:custGeom>
              <a:avLst/>
              <a:gdLst/>
              <a:ahLst/>
              <a:cxnLst/>
              <a:rect l="l" t="t" r="r" b="b"/>
              <a:pathLst>
                <a:path w="1485900" h="918844">
                  <a:moveTo>
                    <a:pt x="64774" y="0"/>
                  </a:moveTo>
                  <a:lnTo>
                    <a:pt x="1420895" y="0"/>
                  </a:lnTo>
                  <a:lnTo>
                    <a:pt x="1446108" y="5090"/>
                  </a:lnTo>
                  <a:lnTo>
                    <a:pt x="1466698" y="18972"/>
                  </a:lnTo>
                  <a:lnTo>
                    <a:pt x="1480579" y="39561"/>
                  </a:lnTo>
                  <a:lnTo>
                    <a:pt x="1485670" y="64774"/>
                  </a:lnTo>
                  <a:lnTo>
                    <a:pt x="1485670" y="853495"/>
                  </a:lnTo>
                  <a:lnTo>
                    <a:pt x="1480579" y="878708"/>
                  </a:lnTo>
                  <a:lnTo>
                    <a:pt x="1466698" y="899297"/>
                  </a:lnTo>
                  <a:lnTo>
                    <a:pt x="1446108" y="913179"/>
                  </a:lnTo>
                  <a:lnTo>
                    <a:pt x="1420895" y="918270"/>
                  </a:lnTo>
                  <a:lnTo>
                    <a:pt x="64774" y="918270"/>
                  </a:lnTo>
                  <a:lnTo>
                    <a:pt x="39561" y="913179"/>
                  </a:lnTo>
                  <a:lnTo>
                    <a:pt x="18972" y="899297"/>
                  </a:lnTo>
                  <a:lnTo>
                    <a:pt x="5090" y="878708"/>
                  </a:lnTo>
                  <a:lnTo>
                    <a:pt x="0" y="853495"/>
                  </a:lnTo>
                  <a:lnTo>
                    <a:pt x="0" y="64774"/>
                  </a:lnTo>
                  <a:lnTo>
                    <a:pt x="5090" y="39561"/>
                  </a:lnTo>
                  <a:lnTo>
                    <a:pt x="18972" y="18972"/>
                  </a:lnTo>
                  <a:lnTo>
                    <a:pt x="39561" y="5090"/>
                  </a:lnTo>
                  <a:lnTo>
                    <a:pt x="64774" y="0"/>
                  </a:lnTo>
                  <a:close/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3442163" y="1961568"/>
            <a:ext cx="1053465" cy="95504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 marR="5080" algn="ctr">
              <a:lnSpc>
                <a:spcPts val="1800"/>
              </a:lnSpc>
              <a:spcBef>
                <a:spcPts val="260"/>
              </a:spcBef>
            </a:pP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Ensure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IV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 or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IO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 access 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es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t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ablished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457612" y="3748011"/>
            <a:ext cx="1188720" cy="682625"/>
          </a:xfrm>
          <a:prstGeom prst="rect">
            <a:avLst/>
          </a:prstGeom>
        </p:spPr>
        <p:txBody>
          <a:bodyPr vert="horz" wrap="square" lIns="0" tIns="50165" rIns="0" bIns="0" rtlCol="0">
            <a:spAutoFit/>
          </a:bodyPr>
          <a:lstStyle/>
          <a:p>
            <a:pPr marL="12065" marR="5080" algn="ctr">
              <a:lnSpc>
                <a:spcPts val="1630"/>
              </a:lnSpc>
              <a:spcBef>
                <a:spcPts val="395"/>
              </a:spcBef>
            </a:pP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Hemorrhagic  shock 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present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4029745" y="3181361"/>
            <a:ext cx="3695065" cy="1733550"/>
          </a:xfrm>
          <a:prstGeom prst="rect">
            <a:avLst/>
          </a:prstGeom>
        </p:spPr>
        <p:txBody>
          <a:bodyPr vert="horz" wrap="square" lIns="0" tIns="565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45"/>
              </a:spcBef>
            </a:pP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Order</a:t>
            </a:r>
            <a:r>
              <a:rPr sz="1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1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preference:</a:t>
            </a:r>
            <a:endParaRPr sz="1600">
              <a:latin typeface="Arial MT"/>
              <a:cs typeface="Arial MT"/>
            </a:endParaRPr>
          </a:p>
          <a:p>
            <a:pPr marL="153670" indent="-141605">
              <a:lnSpc>
                <a:spcPct val="100000"/>
              </a:lnSpc>
              <a:spcBef>
                <a:spcPts val="305"/>
              </a:spcBef>
              <a:buFont typeface="Trebuchet MS"/>
              <a:buChar char="▪"/>
              <a:tabLst>
                <a:tab pos="154305" algn="l"/>
              </a:tabLst>
            </a:pPr>
            <a:r>
              <a:rPr sz="2100" spc="-7" baseline="1984" dirty="0">
                <a:solidFill>
                  <a:srgbClr val="FFFFFF"/>
                </a:solidFill>
                <a:latin typeface="Arial MT"/>
                <a:cs typeface="Arial MT"/>
              </a:rPr>
              <a:t>Cold-stored low-titer </a:t>
            </a:r>
            <a:r>
              <a:rPr sz="2100" baseline="1984" dirty="0">
                <a:solidFill>
                  <a:srgbClr val="FFFFFF"/>
                </a:solidFill>
                <a:latin typeface="Arial MT"/>
                <a:cs typeface="Arial MT"/>
              </a:rPr>
              <a:t>whole</a:t>
            </a:r>
            <a:r>
              <a:rPr sz="2100" spc="-7" baseline="1984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baseline="1984" dirty="0">
                <a:solidFill>
                  <a:srgbClr val="FFFFFF"/>
                </a:solidFill>
                <a:latin typeface="Arial MT"/>
                <a:cs typeface="Arial MT"/>
              </a:rPr>
              <a:t>blood </a:t>
            </a:r>
            <a:r>
              <a:rPr sz="2100" spc="-30" baseline="1984" dirty="0">
                <a:solidFill>
                  <a:srgbClr val="FFFFFF"/>
                </a:solidFill>
                <a:latin typeface="Arial MT"/>
                <a:cs typeface="Arial MT"/>
              </a:rPr>
              <a:t>(LTOWB)</a:t>
            </a:r>
            <a:endParaRPr sz="2100" baseline="1984">
              <a:latin typeface="Arial MT"/>
              <a:cs typeface="Arial MT"/>
            </a:endParaRPr>
          </a:p>
          <a:p>
            <a:pPr marL="153670" indent="-141605">
              <a:lnSpc>
                <a:spcPct val="100000"/>
              </a:lnSpc>
              <a:spcBef>
                <a:spcPts val="219"/>
              </a:spcBef>
              <a:buFont typeface="Trebuchet MS"/>
              <a:buChar char="▪"/>
              <a:tabLst>
                <a:tab pos="154305" algn="l"/>
              </a:tabLst>
            </a:pPr>
            <a:r>
              <a:rPr sz="2100" baseline="1984" dirty="0">
                <a:solidFill>
                  <a:srgbClr val="FFFFFF"/>
                </a:solidFill>
                <a:latin typeface="Arial MT"/>
                <a:cs typeface="Arial MT"/>
              </a:rPr>
              <a:t>Pre-screened</a:t>
            </a:r>
            <a:r>
              <a:rPr sz="2100" spc="-22" baseline="1984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7" baseline="1984" dirty="0">
                <a:solidFill>
                  <a:srgbClr val="FFFFFF"/>
                </a:solidFill>
                <a:latin typeface="Arial MT"/>
                <a:cs typeface="Arial MT"/>
              </a:rPr>
              <a:t>low-titer</a:t>
            </a:r>
            <a:r>
              <a:rPr sz="2100" spc="-22" baseline="1984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baseline="1984" dirty="0">
                <a:solidFill>
                  <a:srgbClr val="FFFFFF"/>
                </a:solidFill>
                <a:latin typeface="Arial MT"/>
                <a:cs typeface="Arial MT"/>
              </a:rPr>
              <a:t>O</a:t>
            </a:r>
            <a:r>
              <a:rPr sz="2100" spc="-30" baseline="1984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baseline="1984" dirty="0">
                <a:solidFill>
                  <a:srgbClr val="FFFFFF"/>
                </a:solidFill>
                <a:latin typeface="Arial MT"/>
                <a:cs typeface="Arial MT"/>
              </a:rPr>
              <a:t>fresh</a:t>
            </a:r>
            <a:r>
              <a:rPr sz="2100" spc="-15" baseline="1984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baseline="1984" dirty="0">
                <a:solidFill>
                  <a:srgbClr val="FFFFFF"/>
                </a:solidFill>
                <a:latin typeface="Arial MT"/>
                <a:cs typeface="Arial MT"/>
              </a:rPr>
              <a:t>whole</a:t>
            </a:r>
            <a:r>
              <a:rPr sz="2100" spc="-15" baseline="1984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baseline="1984" dirty="0">
                <a:solidFill>
                  <a:srgbClr val="FFFFFF"/>
                </a:solidFill>
                <a:latin typeface="Arial MT"/>
                <a:cs typeface="Arial MT"/>
              </a:rPr>
              <a:t>blood</a:t>
            </a:r>
            <a:endParaRPr sz="2100" baseline="1984">
              <a:latin typeface="Arial MT"/>
              <a:cs typeface="Arial MT"/>
            </a:endParaRPr>
          </a:p>
          <a:p>
            <a:pPr marL="153670" marR="5080" indent="-141605">
              <a:lnSpc>
                <a:spcPts val="1530"/>
              </a:lnSpc>
              <a:spcBef>
                <a:spcPts val="395"/>
              </a:spcBef>
              <a:buFont typeface="Trebuchet MS"/>
              <a:buChar char="▪"/>
              <a:tabLst>
                <a:tab pos="154305" algn="l"/>
              </a:tabLst>
            </a:pPr>
            <a:r>
              <a:rPr sz="2100" baseline="1984" dirty="0">
                <a:solidFill>
                  <a:srgbClr val="FFFFFF"/>
                </a:solidFill>
                <a:latin typeface="Arial MT"/>
                <a:cs typeface="Arial MT"/>
              </a:rPr>
              <a:t>Plasma,</a:t>
            </a:r>
            <a:r>
              <a:rPr sz="2100" spc="-37" baseline="1984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baseline="1984" dirty="0">
                <a:solidFill>
                  <a:srgbClr val="FFFFFF"/>
                </a:solidFill>
                <a:latin typeface="Arial MT"/>
                <a:cs typeface="Arial MT"/>
              </a:rPr>
              <a:t>red</a:t>
            </a:r>
            <a:r>
              <a:rPr sz="2100" spc="-22" baseline="1984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baseline="1984" dirty="0">
                <a:solidFill>
                  <a:srgbClr val="FFFFFF"/>
                </a:solidFill>
                <a:latin typeface="Arial MT"/>
                <a:cs typeface="Arial MT"/>
              </a:rPr>
              <a:t>blood</a:t>
            </a:r>
            <a:r>
              <a:rPr sz="2100" spc="-22" baseline="1984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baseline="1984" dirty="0">
                <a:solidFill>
                  <a:srgbClr val="FFFFFF"/>
                </a:solidFill>
                <a:latin typeface="Arial MT"/>
                <a:cs typeface="Arial MT"/>
              </a:rPr>
              <a:t>cells</a:t>
            </a:r>
            <a:r>
              <a:rPr sz="2100" spc="-30" baseline="1984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baseline="1984" dirty="0">
                <a:solidFill>
                  <a:srgbClr val="FFFFFF"/>
                </a:solidFill>
                <a:latin typeface="Arial MT"/>
                <a:cs typeface="Arial MT"/>
              </a:rPr>
              <a:t>(RBCs)</a:t>
            </a:r>
            <a:r>
              <a:rPr sz="2100" spc="-22" baseline="1984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baseline="1984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2100" spc="-22" baseline="1984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baseline="1984" dirty="0">
                <a:solidFill>
                  <a:srgbClr val="FFFFFF"/>
                </a:solidFill>
                <a:latin typeface="Arial MT"/>
                <a:cs typeface="Arial MT"/>
              </a:rPr>
              <a:t>platelets </a:t>
            </a:r>
            <a:r>
              <a:rPr sz="2100" spc="-562" baseline="1984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FFFFFF"/>
                </a:solidFill>
                <a:latin typeface="Arial MT"/>
                <a:cs typeface="Arial MT"/>
              </a:rPr>
              <a:t>a 1:1:1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FFFFFF"/>
                </a:solidFill>
                <a:latin typeface="Arial MT"/>
                <a:cs typeface="Arial MT"/>
              </a:rPr>
              <a:t>ratio</a:t>
            </a:r>
            <a:endParaRPr sz="1400">
              <a:latin typeface="Arial MT"/>
              <a:cs typeface="Arial MT"/>
            </a:endParaRPr>
          </a:p>
          <a:p>
            <a:pPr marL="153670" indent="-141605">
              <a:lnSpc>
                <a:spcPct val="100000"/>
              </a:lnSpc>
              <a:spcBef>
                <a:spcPts val="265"/>
              </a:spcBef>
              <a:buFont typeface="Trebuchet MS"/>
              <a:buChar char="▪"/>
              <a:tabLst>
                <a:tab pos="154305" algn="l"/>
              </a:tabLst>
            </a:pPr>
            <a:r>
              <a:rPr sz="2100" baseline="1984" dirty="0">
                <a:solidFill>
                  <a:srgbClr val="FFFFFF"/>
                </a:solidFill>
                <a:latin typeface="Arial MT"/>
                <a:cs typeface="Arial MT"/>
              </a:rPr>
              <a:t>Plasma</a:t>
            </a:r>
            <a:r>
              <a:rPr sz="2100" spc="-22" baseline="1984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baseline="1984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2100" spc="-22" baseline="1984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baseline="1984" dirty="0">
                <a:solidFill>
                  <a:srgbClr val="FFFFFF"/>
                </a:solidFill>
                <a:latin typeface="Arial MT"/>
                <a:cs typeface="Arial MT"/>
              </a:rPr>
              <a:t>RBCs</a:t>
            </a:r>
            <a:r>
              <a:rPr sz="2100" spc="-22" baseline="1984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baseline="1984" dirty="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sz="2100" spc="-22" baseline="1984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baseline="1984" dirty="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sz="2100" spc="-15" baseline="1984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baseline="1984" dirty="0">
                <a:solidFill>
                  <a:srgbClr val="FFFFFF"/>
                </a:solidFill>
                <a:latin typeface="Arial MT"/>
                <a:cs typeface="Arial MT"/>
              </a:rPr>
              <a:t>1:1</a:t>
            </a:r>
            <a:r>
              <a:rPr sz="2100" spc="-22" baseline="1984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baseline="1984" dirty="0">
                <a:solidFill>
                  <a:srgbClr val="FFFFFF"/>
                </a:solidFill>
                <a:latin typeface="Arial MT"/>
                <a:cs typeface="Arial MT"/>
              </a:rPr>
              <a:t>ratio</a:t>
            </a:r>
            <a:endParaRPr sz="2100" baseline="1984">
              <a:latin typeface="Arial MT"/>
              <a:cs typeface="Arial MT"/>
            </a:endParaRPr>
          </a:p>
          <a:p>
            <a:pPr marL="153670" indent="-141605">
              <a:lnSpc>
                <a:spcPct val="100000"/>
              </a:lnSpc>
              <a:spcBef>
                <a:spcPts val="219"/>
              </a:spcBef>
              <a:buFont typeface="Trebuchet MS"/>
              <a:buChar char="▪"/>
              <a:tabLst>
                <a:tab pos="154305" algn="l"/>
              </a:tabLst>
            </a:pPr>
            <a:r>
              <a:rPr sz="2100" baseline="1984" dirty="0">
                <a:solidFill>
                  <a:srgbClr val="FFFFFF"/>
                </a:solidFill>
                <a:latin typeface="Arial MT"/>
                <a:cs typeface="Arial MT"/>
              </a:rPr>
              <a:t>Plasma</a:t>
            </a:r>
            <a:r>
              <a:rPr sz="2100" spc="-37" baseline="1984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baseline="1984" dirty="0">
                <a:solidFill>
                  <a:srgbClr val="FFFFFF"/>
                </a:solidFill>
                <a:latin typeface="Arial MT"/>
                <a:cs typeface="Arial MT"/>
              </a:rPr>
              <a:t>or</a:t>
            </a:r>
            <a:r>
              <a:rPr sz="2100" spc="-44" baseline="1984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baseline="1984" dirty="0">
                <a:solidFill>
                  <a:srgbClr val="FFFFFF"/>
                </a:solidFill>
                <a:latin typeface="Arial MT"/>
                <a:cs typeface="Arial MT"/>
              </a:rPr>
              <a:t>RBCs</a:t>
            </a:r>
            <a:r>
              <a:rPr sz="2100" spc="-37" baseline="1984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baseline="1984" dirty="0">
                <a:solidFill>
                  <a:srgbClr val="FFFFFF"/>
                </a:solidFill>
                <a:latin typeface="Arial MT"/>
                <a:cs typeface="Arial MT"/>
              </a:rPr>
              <a:t>alone</a:t>
            </a:r>
            <a:endParaRPr sz="2100" baseline="1984">
              <a:latin typeface="Arial MT"/>
              <a:cs typeface="Arial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556581" y="2870634"/>
            <a:ext cx="38163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dirty="0">
                <a:latin typeface="Arial"/>
                <a:cs typeface="Arial"/>
              </a:rPr>
              <a:t>YES</a:t>
            </a:r>
            <a:endParaRPr sz="14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2584292" y="4882748"/>
            <a:ext cx="29273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dirty="0">
                <a:latin typeface="Arial"/>
                <a:cs typeface="Arial"/>
              </a:rPr>
              <a:t>NO</a:t>
            </a:r>
            <a:endParaRPr sz="14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386732" y="1776362"/>
            <a:ext cx="4310380" cy="95504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355600" marR="27940" indent="-342900">
              <a:lnSpc>
                <a:spcPts val="1800"/>
              </a:lnSpc>
              <a:spcBef>
                <a:spcPts val="260"/>
              </a:spcBef>
              <a:buClr>
                <a:srgbClr val="F16232"/>
              </a:buClr>
              <a:buAutoNum type="arabicPeriod"/>
              <a:tabLst>
                <a:tab pos="354965" algn="l"/>
                <a:tab pos="355600" algn="l"/>
              </a:tabLst>
            </a:pP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Administer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2g of</a:t>
            </a:r>
            <a:r>
              <a:rPr sz="16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Tranexamic</a:t>
            </a:r>
            <a:r>
              <a:rPr sz="1600" spc="-9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Acid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(TXA)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 via </a:t>
            </a:r>
            <a:r>
              <a:rPr sz="1600" spc="-4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slow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 IV/IO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push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(over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1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 minute)</a:t>
            </a:r>
            <a:endParaRPr sz="1600">
              <a:latin typeface="Arial MT"/>
              <a:cs typeface="Arial MT"/>
            </a:endParaRPr>
          </a:p>
          <a:p>
            <a:pPr marL="355600" marR="5080" indent="-342900">
              <a:lnSpc>
                <a:spcPts val="1800"/>
              </a:lnSpc>
              <a:buClr>
                <a:srgbClr val="F16232"/>
              </a:buClr>
              <a:buAutoNum type="arabicPeriod"/>
              <a:tabLst>
                <a:tab pos="354965" algn="l"/>
                <a:tab pos="355600" algn="l"/>
              </a:tabLst>
            </a:pP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Administer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blood</a:t>
            </a:r>
            <a:r>
              <a:rPr sz="16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products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with</a:t>
            </a:r>
            <a:r>
              <a:rPr sz="16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hypothermia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prevention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measures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9345017" y="3137678"/>
            <a:ext cx="38163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dirty="0">
                <a:latin typeface="Arial"/>
                <a:cs typeface="Arial"/>
              </a:rPr>
              <a:t>YES</a:t>
            </a:r>
            <a:endParaRPr sz="1400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8304863" y="4840390"/>
            <a:ext cx="732790" cy="775335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99060" marR="91440" algn="ctr">
              <a:lnSpc>
                <a:spcPts val="1600"/>
              </a:lnSpc>
              <a:spcBef>
                <a:spcPts val="219"/>
              </a:spcBef>
            </a:pPr>
            <a:r>
              <a:rPr sz="1400" b="1" dirty="0">
                <a:latin typeface="Arial"/>
                <a:cs typeface="Arial"/>
              </a:rPr>
              <a:t>1 gm </a:t>
            </a:r>
            <a:r>
              <a:rPr sz="1400" b="1" spc="5" dirty="0">
                <a:latin typeface="Arial"/>
                <a:cs typeface="Arial"/>
              </a:rPr>
              <a:t> </a:t>
            </a:r>
            <a:r>
              <a:rPr sz="1400" b="1" dirty="0">
                <a:latin typeface="Arial"/>
                <a:cs typeface="Arial"/>
              </a:rPr>
              <a:t>Calciu  m</a:t>
            </a:r>
            <a:endParaRPr sz="1400">
              <a:latin typeface="Arial"/>
              <a:cs typeface="Arial"/>
            </a:endParaRPr>
          </a:p>
          <a:p>
            <a:pPr algn="ctr">
              <a:lnSpc>
                <a:spcPts val="980"/>
              </a:lnSpc>
            </a:pPr>
            <a:r>
              <a:rPr sz="900" dirty="0">
                <a:latin typeface="Arial MT"/>
                <a:cs typeface="Arial MT"/>
              </a:rPr>
              <a:t>(1</a:t>
            </a:r>
            <a:r>
              <a:rPr sz="900" baseline="18518" dirty="0">
                <a:latin typeface="Arial MT"/>
                <a:cs typeface="Arial MT"/>
              </a:rPr>
              <a:t>st</a:t>
            </a:r>
            <a:r>
              <a:rPr sz="900" spc="67" baseline="18518" dirty="0">
                <a:latin typeface="Arial MT"/>
                <a:cs typeface="Arial MT"/>
              </a:rPr>
              <a:t> </a:t>
            </a:r>
            <a:r>
              <a:rPr sz="900" dirty="0">
                <a:latin typeface="Arial MT"/>
                <a:cs typeface="Arial MT"/>
              </a:rPr>
              <a:t>unit</a:t>
            </a:r>
            <a:r>
              <a:rPr sz="900" spc="-35" dirty="0">
                <a:latin typeface="Arial MT"/>
                <a:cs typeface="Arial MT"/>
              </a:rPr>
              <a:t> </a:t>
            </a:r>
            <a:r>
              <a:rPr sz="900" dirty="0">
                <a:latin typeface="Arial MT"/>
                <a:cs typeface="Arial MT"/>
              </a:rPr>
              <a:t>only)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0540562" y="5185292"/>
            <a:ext cx="996950" cy="955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ts val="1860"/>
              </a:lnSpc>
              <a:spcBef>
                <a:spcPts val="100"/>
              </a:spcBef>
            </a:pP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Cont.</a:t>
            </a:r>
            <a:endParaRPr sz="1600">
              <a:latin typeface="Arial MT"/>
              <a:cs typeface="Arial MT"/>
            </a:endParaRPr>
          </a:p>
          <a:p>
            <a:pPr algn="ctr">
              <a:lnSpc>
                <a:spcPts val="1800"/>
              </a:lnSpc>
            </a:pP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MARCH</a:t>
            </a:r>
            <a:endParaRPr sz="1600">
              <a:latin typeface="Arial MT"/>
              <a:cs typeface="Arial MT"/>
            </a:endParaRPr>
          </a:p>
          <a:p>
            <a:pPr marL="12700" marR="5080" algn="ctr">
              <a:lnSpc>
                <a:spcPts val="1800"/>
              </a:lnSpc>
              <a:spcBef>
                <a:spcPts val="100"/>
              </a:spcBef>
            </a:pPr>
            <a:r>
              <a:rPr sz="1600" spc="-120" dirty="0">
                <a:solidFill>
                  <a:srgbClr val="FFFFFF"/>
                </a:solidFill>
                <a:latin typeface="Arial MT"/>
                <a:cs typeface="Arial MT"/>
              </a:rPr>
              <a:t>P</a:t>
            </a:r>
            <a:r>
              <a:rPr sz="1600" spc="-60" dirty="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W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S and  oral</a:t>
            </a:r>
            <a:r>
              <a:rPr sz="16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fluids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527267" y="2368105"/>
            <a:ext cx="1200150" cy="726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355">
              <a:lnSpc>
                <a:spcPts val="1860"/>
              </a:lnSpc>
              <a:spcBef>
                <a:spcPts val="100"/>
              </a:spcBef>
            </a:pPr>
            <a:r>
              <a:rPr sz="1600" b="1" dirty="0">
                <a:latin typeface="Arial"/>
                <a:cs typeface="Arial"/>
              </a:rPr>
              <a:t>REASSESS</a:t>
            </a:r>
            <a:endParaRPr sz="1600">
              <a:latin typeface="Arial"/>
              <a:cs typeface="Arial"/>
            </a:endParaRPr>
          </a:p>
          <a:p>
            <a:pPr marL="12700" marR="5080" indent="50165">
              <a:lnSpc>
                <a:spcPts val="1800"/>
              </a:lnSpc>
              <a:spcBef>
                <a:spcPts val="100"/>
              </a:spcBef>
            </a:pPr>
            <a:r>
              <a:rPr sz="1600" spc="-5" dirty="0">
                <a:latin typeface="Arial MT"/>
                <a:cs typeface="Arial MT"/>
              </a:rPr>
              <a:t>for </a:t>
            </a:r>
            <a:r>
              <a:rPr sz="1600" b="1" spc="-5" dirty="0">
                <a:solidFill>
                  <a:srgbClr val="921928"/>
                </a:solidFill>
                <a:latin typeface="Arial"/>
                <a:cs typeface="Arial"/>
              </a:rPr>
              <a:t>external </a:t>
            </a:r>
            <a:r>
              <a:rPr sz="1600" b="1" spc="-43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921928"/>
                </a:solidFill>
                <a:latin typeface="Arial"/>
                <a:cs typeface="Arial"/>
              </a:rPr>
              <a:t>hemorrhage</a:t>
            </a:r>
            <a:endParaRPr sz="1600">
              <a:latin typeface="Arial"/>
              <a:cs typeface="Arial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232486" y="1917839"/>
            <a:ext cx="1776730" cy="1684020"/>
          </a:xfrm>
          <a:custGeom>
            <a:avLst/>
            <a:gdLst/>
            <a:ahLst/>
            <a:cxnLst/>
            <a:rect l="l" t="t" r="r" b="b"/>
            <a:pathLst>
              <a:path w="1776730" h="1684020">
                <a:moveTo>
                  <a:pt x="1509991" y="1407769"/>
                </a:moveTo>
                <a:lnTo>
                  <a:pt x="1433461" y="1338199"/>
                </a:lnTo>
                <a:lnTo>
                  <a:pt x="1398524" y="1374101"/>
                </a:lnTo>
                <a:lnTo>
                  <a:pt x="1361567" y="1407299"/>
                </a:lnTo>
                <a:lnTo>
                  <a:pt x="1322730" y="1437754"/>
                </a:lnTo>
                <a:lnTo>
                  <a:pt x="1282153" y="1465402"/>
                </a:lnTo>
                <a:lnTo>
                  <a:pt x="1240028" y="1490205"/>
                </a:lnTo>
                <a:lnTo>
                  <a:pt x="1196479" y="1512100"/>
                </a:lnTo>
                <a:lnTo>
                  <a:pt x="1151674" y="1531061"/>
                </a:lnTo>
                <a:lnTo>
                  <a:pt x="1105776" y="1547012"/>
                </a:lnTo>
                <a:lnTo>
                  <a:pt x="1058913" y="1559928"/>
                </a:lnTo>
                <a:lnTo>
                  <a:pt x="1011275" y="1569758"/>
                </a:lnTo>
                <a:lnTo>
                  <a:pt x="962990" y="1576438"/>
                </a:lnTo>
                <a:lnTo>
                  <a:pt x="914222" y="1579943"/>
                </a:lnTo>
                <a:lnTo>
                  <a:pt x="865136" y="1580197"/>
                </a:lnTo>
                <a:lnTo>
                  <a:pt x="815873" y="1577174"/>
                </a:lnTo>
                <a:lnTo>
                  <a:pt x="766597" y="1570824"/>
                </a:lnTo>
                <a:lnTo>
                  <a:pt x="717461" y="1561084"/>
                </a:lnTo>
                <a:lnTo>
                  <a:pt x="670420" y="1548485"/>
                </a:lnTo>
                <a:lnTo>
                  <a:pt x="624903" y="1533067"/>
                </a:lnTo>
                <a:lnTo>
                  <a:pt x="580974" y="1514970"/>
                </a:lnTo>
                <a:lnTo>
                  <a:pt x="538721" y="1494282"/>
                </a:lnTo>
                <a:lnTo>
                  <a:pt x="498195" y="1471142"/>
                </a:lnTo>
                <a:lnTo>
                  <a:pt x="459486" y="1445653"/>
                </a:lnTo>
                <a:lnTo>
                  <a:pt x="422668" y="1417942"/>
                </a:lnTo>
                <a:lnTo>
                  <a:pt x="387794" y="1388110"/>
                </a:lnTo>
                <a:lnTo>
                  <a:pt x="354952" y="1356296"/>
                </a:lnTo>
                <a:lnTo>
                  <a:pt x="324218" y="1322616"/>
                </a:lnTo>
                <a:lnTo>
                  <a:pt x="295656" y="1287157"/>
                </a:lnTo>
                <a:lnTo>
                  <a:pt x="269341" y="1250073"/>
                </a:lnTo>
                <a:lnTo>
                  <a:pt x="245351" y="1211465"/>
                </a:lnTo>
                <a:lnTo>
                  <a:pt x="223748" y="1171448"/>
                </a:lnTo>
                <a:lnTo>
                  <a:pt x="204609" y="1130134"/>
                </a:lnTo>
                <a:lnTo>
                  <a:pt x="188010" y="1087666"/>
                </a:lnTo>
                <a:lnTo>
                  <a:pt x="174028" y="1044130"/>
                </a:lnTo>
                <a:lnTo>
                  <a:pt x="162737" y="999655"/>
                </a:lnTo>
                <a:lnTo>
                  <a:pt x="154190" y="954366"/>
                </a:lnTo>
                <a:lnTo>
                  <a:pt x="148475" y="908367"/>
                </a:lnTo>
                <a:lnTo>
                  <a:pt x="145669" y="861796"/>
                </a:lnTo>
                <a:lnTo>
                  <a:pt x="145846" y="814743"/>
                </a:lnTo>
                <a:lnTo>
                  <a:pt x="149059" y="767346"/>
                </a:lnTo>
                <a:lnTo>
                  <a:pt x="155397" y="719709"/>
                </a:lnTo>
                <a:lnTo>
                  <a:pt x="164934" y="671957"/>
                </a:lnTo>
                <a:lnTo>
                  <a:pt x="234899" y="706907"/>
                </a:lnTo>
                <a:lnTo>
                  <a:pt x="177266" y="486422"/>
                </a:lnTo>
                <a:lnTo>
                  <a:pt x="0" y="589584"/>
                </a:lnTo>
                <a:lnTo>
                  <a:pt x="70129" y="624611"/>
                </a:lnTo>
                <a:lnTo>
                  <a:pt x="58889" y="672807"/>
                </a:lnTo>
                <a:lnTo>
                  <a:pt x="50533" y="721207"/>
                </a:lnTo>
                <a:lnTo>
                  <a:pt x="45034" y="769708"/>
                </a:lnTo>
                <a:lnTo>
                  <a:pt x="42367" y="818184"/>
                </a:lnTo>
                <a:lnTo>
                  <a:pt x="42494" y="866521"/>
                </a:lnTo>
                <a:lnTo>
                  <a:pt x="45364" y="914603"/>
                </a:lnTo>
                <a:lnTo>
                  <a:pt x="50977" y="962329"/>
                </a:lnTo>
                <a:lnTo>
                  <a:pt x="59258" y="1009561"/>
                </a:lnTo>
                <a:lnTo>
                  <a:pt x="70205" y="1056208"/>
                </a:lnTo>
                <a:lnTo>
                  <a:pt x="83781" y="1102131"/>
                </a:lnTo>
                <a:lnTo>
                  <a:pt x="99936" y="1147241"/>
                </a:lnTo>
                <a:lnTo>
                  <a:pt x="118643" y="1191399"/>
                </a:lnTo>
                <a:lnTo>
                  <a:pt x="139865" y="1234503"/>
                </a:lnTo>
                <a:lnTo>
                  <a:pt x="163588" y="1276438"/>
                </a:lnTo>
                <a:lnTo>
                  <a:pt x="189750" y="1317078"/>
                </a:lnTo>
                <a:lnTo>
                  <a:pt x="218325" y="1356321"/>
                </a:lnTo>
                <a:lnTo>
                  <a:pt x="249288" y="1394053"/>
                </a:lnTo>
                <a:lnTo>
                  <a:pt x="282613" y="1430147"/>
                </a:lnTo>
                <a:lnTo>
                  <a:pt x="318236" y="1464487"/>
                </a:lnTo>
                <a:lnTo>
                  <a:pt x="354558" y="1495704"/>
                </a:lnTo>
                <a:lnTo>
                  <a:pt x="392125" y="1524508"/>
                </a:lnTo>
                <a:lnTo>
                  <a:pt x="430834" y="1550911"/>
                </a:lnTo>
                <a:lnTo>
                  <a:pt x="470598" y="1574901"/>
                </a:lnTo>
                <a:lnTo>
                  <a:pt x="511302" y="1596491"/>
                </a:lnTo>
                <a:lnTo>
                  <a:pt x="552843" y="1615694"/>
                </a:lnTo>
                <a:lnTo>
                  <a:pt x="595134" y="1632508"/>
                </a:lnTo>
                <a:lnTo>
                  <a:pt x="638073" y="1646936"/>
                </a:lnTo>
                <a:lnTo>
                  <a:pt x="681545" y="1658988"/>
                </a:lnTo>
                <a:lnTo>
                  <a:pt x="725462" y="1668665"/>
                </a:lnTo>
                <a:lnTo>
                  <a:pt x="769721" y="1675968"/>
                </a:lnTo>
                <a:lnTo>
                  <a:pt x="814222" y="1680908"/>
                </a:lnTo>
                <a:lnTo>
                  <a:pt x="858862" y="1683499"/>
                </a:lnTo>
                <a:lnTo>
                  <a:pt x="903541" y="1683727"/>
                </a:lnTo>
                <a:lnTo>
                  <a:pt x="948156" y="1681594"/>
                </a:lnTo>
                <a:lnTo>
                  <a:pt x="992606" y="1677123"/>
                </a:lnTo>
                <a:lnTo>
                  <a:pt x="1036802" y="1670316"/>
                </a:lnTo>
                <a:lnTo>
                  <a:pt x="1080630" y="1661172"/>
                </a:lnTo>
                <a:lnTo>
                  <a:pt x="1123988" y="1649704"/>
                </a:lnTo>
                <a:lnTo>
                  <a:pt x="1166799" y="1635899"/>
                </a:lnTo>
                <a:lnTo>
                  <a:pt x="1208925" y="1619770"/>
                </a:lnTo>
                <a:lnTo>
                  <a:pt x="1250302" y="1601330"/>
                </a:lnTo>
                <a:lnTo>
                  <a:pt x="1290802" y="1580578"/>
                </a:lnTo>
                <a:lnTo>
                  <a:pt x="1330337" y="1557515"/>
                </a:lnTo>
                <a:lnTo>
                  <a:pt x="1368806" y="1532153"/>
                </a:lnTo>
                <a:lnTo>
                  <a:pt x="1406105" y="1504492"/>
                </a:lnTo>
                <a:lnTo>
                  <a:pt x="1442135" y="1474546"/>
                </a:lnTo>
                <a:lnTo>
                  <a:pt x="1476806" y="1442300"/>
                </a:lnTo>
                <a:lnTo>
                  <a:pt x="1509991" y="1407769"/>
                </a:lnTo>
                <a:close/>
              </a:path>
              <a:path w="1776730" h="1684020">
                <a:moveTo>
                  <a:pt x="1776679" y="1094295"/>
                </a:moveTo>
                <a:lnTo>
                  <a:pt x="1706562" y="1059268"/>
                </a:lnTo>
                <a:lnTo>
                  <a:pt x="1717624" y="1011923"/>
                </a:lnTo>
                <a:lnTo>
                  <a:pt x="1725968" y="963968"/>
                </a:lnTo>
                <a:lnTo>
                  <a:pt x="1731479" y="916114"/>
                </a:lnTo>
                <a:lnTo>
                  <a:pt x="1734197" y="869137"/>
                </a:lnTo>
                <a:lnTo>
                  <a:pt x="1734286" y="820559"/>
                </a:lnTo>
                <a:lnTo>
                  <a:pt x="1731645" y="773074"/>
                </a:lnTo>
                <a:lnTo>
                  <a:pt x="1726336" y="725932"/>
                </a:lnTo>
                <a:lnTo>
                  <a:pt x="1718411" y="679234"/>
                </a:lnTo>
                <a:lnTo>
                  <a:pt x="1707896" y="633120"/>
                </a:lnTo>
                <a:lnTo>
                  <a:pt x="1694815" y="587667"/>
                </a:lnTo>
                <a:lnTo>
                  <a:pt x="1679206" y="543013"/>
                </a:lnTo>
                <a:lnTo>
                  <a:pt x="1661109" y="499249"/>
                </a:lnTo>
                <a:lnTo>
                  <a:pt x="1640535" y="456501"/>
                </a:lnTo>
                <a:lnTo>
                  <a:pt x="1617535" y="414870"/>
                </a:lnTo>
                <a:lnTo>
                  <a:pt x="1592135" y="374484"/>
                </a:lnTo>
                <a:lnTo>
                  <a:pt x="1564360" y="335419"/>
                </a:lnTo>
                <a:lnTo>
                  <a:pt x="1534261" y="297827"/>
                </a:lnTo>
                <a:lnTo>
                  <a:pt x="1501838" y="261785"/>
                </a:lnTo>
                <a:lnTo>
                  <a:pt x="1467154" y="227418"/>
                </a:lnTo>
                <a:lnTo>
                  <a:pt x="1431277" y="195694"/>
                </a:lnTo>
                <a:lnTo>
                  <a:pt x="1394117" y="166370"/>
                </a:lnTo>
                <a:lnTo>
                  <a:pt x="1355775" y="139433"/>
                </a:lnTo>
                <a:lnTo>
                  <a:pt x="1316367" y="114884"/>
                </a:lnTo>
                <a:lnTo>
                  <a:pt x="1296047" y="103746"/>
                </a:lnTo>
                <a:lnTo>
                  <a:pt x="1275969" y="92722"/>
                </a:lnTo>
                <a:lnTo>
                  <a:pt x="1234694" y="72936"/>
                </a:lnTo>
                <a:lnTo>
                  <a:pt x="1192644" y="55537"/>
                </a:lnTo>
                <a:lnTo>
                  <a:pt x="1149908" y="40500"/>
                </a:lnTo>
                <a:lnTo>
                  <a:pt x="1106614" y="27838"/>
                </a:lnTo>
                <a:lnTo>
                  <a:pt x="1062837" y="17551"/>
                </a:lnTo>
                <a:lnTo>
                  <a:pt x="1018679" y="9626"/>
                </a:lnTo>
                <a:lnTo>
                  <a:pt x="974255" y="4064"/>
                </a:lnTo>
                <a:lnTo>
                  <a:pt x="929665" y="850"/>
                </a:lnTo>
                <a:lnTo>
                  <a:pt x="884986" y="0"/>
                </a:lnTo>
                <a:lnTo>
                  <a:pt x="840346" y="1498"/>
                </a:lnTo>
                <a:lnTo>
                  <a:pt x="795832" y="5334"/>
                </a:lnTo>
                <a:lnTo>
                  <a:pt x="751547" y="11531"/>
                </a:lnTo>
                <a:lnTo>
                  <a:pt x="707605" y="20053"/>
                </a:lnTo>
                <a:lnTo>
                  <a:pt x="664083" y="30924"/>
                </a:lnTo>
                <a:lnTo>
                  <a:pt x="621093" y="44119"/>
                </a:lnTo>
                <a:lnTo>
                  <a:pt x="578739" y="59651"/>
                </a:lnTo>
                <a:lnTo>
                  <a:pt x="537108" y="77508"/>
                </a:lnTo>
                <a:lnTo>
                  <a:pt x="496316" y="97701"/>
                </a:lnTo>
                <a:lnTo>
                  <a:pt x="456463" y="120192"/>
                </a:lnTo>
                <a:lnTo>
                  <a:pt x="417639" y="145021"/>
                </a:lnTo>
                <a:lnTo>
                  <a:pt x="379958" y="172148"/>
                </a:lnTo>
                <a:lnTo>
                  <a:pt x="343509" y="201599"/>
                </a:lnTo>
                <a:lnTo>
                  <a:pt x="308394" y="233349"/>
                </a:lnTo>
                <a:lnTo>
                  <a:pt x="274726" y="267398"/>
                </a:lnTo>
                <a:lnTo>
                  <a:pt x="350278" y="338048"/>
                </a:lnTo>
                <a:lnTo>
                  <a:pt x="385203" y="303110"/>
                </a:lnTo>
                <a:lnTo>
                  <a:pt x="422084" y="270814"/>
                </a:lnTo>
                <a:lnTo>
                  <a:pt x="460756" y="241223"/>
                </a:lnTo>
                <a:lnTo>
                  <a:pt x="501078" y="214376"/>
                </a:lnTo>
                <a:lnTo>
                  <a:pt x="542899" y="190322"/>
                </a:lnTo>
                <a:lnTo>
                  <a:pt x="586079" y="169100"/>
                </a:lnTo>
                <a:lnTo>
                  <a:pt x="630453" y="150761"/>
                </a:lnTo>
                <a:lnTo>
                  <a:pt x="675881" y="135343"/>
                </a:lnTo>
                <a:lnTo>
                  <a:pt x="722210" y="122897"/>
                </a:lnTo>
                <a:lnTo>
                  <a:pt x="769289" y="113474"/>
                </a:lnTo>
                <a:lnTo>
                  <a:pt x="816978" y="107099"/>
                </a:lnTo>
                <a:lnTo>
                  <a:pt x="865124" y="103847"/>
                </a:lnTo>
                <a:lnTo>
                  <a:pt x="914971" y="103847"/>
                </a:lnTo>
                <a:lnTo>
                  <a:pt x="962164" y="106832"/>
                </a:lnTo>
                <a:lnTo>
                  <a:pt x="1010767" y="113169"/>
                </a:lnTo>
                <a:lnTo>
                  <a:pt x="1059230" y="122796"/>
                </a:lnTo>
                <a:lnTo>
                  <a:pt x="1106271" y="135394"/>
                </a:lnTo>
                <a:lnTo>
                  <a:pt x="1151788" y="150812"/>
                </a:lnTo>
                <a:lnTo>
                  <a:pt x="1195705" y="168910"/>
                </a:lnTo>
                <a:lnTo>
                  <a:pt x="1237970" y="189598"/>
                </a:lnTo>
                <a:lnTo>
                  <a:pt x="1278483" y="212737"/>
                </a:lnTo>
                <a:lnTo>
                  <a:pt x="1317193" y="238226"/>
                </a:lnTo>
                <a:lnTo>
                  <a:pt x="1354023" y="265950"/>
                </a:lnTo>
                <a:lnTo>
                  <a:pt x="1388897" y="295770"/>
                </a:lnTo>
                <a:lnTo>
                  <a:pt x="1421739" y="327583"/>
                </a:lnTo>
                <a:lnTo>
                  <a:pt x="1452473" y="361276"/>
                </a:lnTo>
                <a:lnTo>
                  <a:pt x="1481035" y="396722"/>
                </a:lnTo>
                <a:lnTo>
                  <a:pt x="1507350" y="433806"/>
                </a:lnTo>
                <a:lnTo>
                  <a:pt x="1531340" y="472414"/>
                </a:lnTo>
                <a:lnTo>
                  <a:pt x="1552943" y="512432"/>
                </a:lnTo>
                <a:lnTo>
                  <a:pt x="1572082" y="553745"/>
                </a:lnTo>
                <a:lnTo>
                  <a:pt x="1588668" y="596226"/>
                </a:lnTo>
                <a:lnTo>
                  <a:pt x="1602651" y="639749"/>
                </a:lnTo>
                <a:lnTo>
                  <a:pt x="1613954" y="684225"/>
                </a:lnTo>
                <a:lnTo>
                  <a:pt x="1622501" y="729513"/>
                </a:lnTo>
                <a:lnTo>
                  <a:pt x="1628203" y="775512"/>
                </a:lnTo>
                <a:lnTo>
                  <a:pt x="1631010" y="822096"/>
                </a:lnTo>
                <a:lnTo>
                  <a:pt x="1630845" y="869137"/>
                </a:lnTo>
                <a:lnTo>
                  <a:pt x="1627632" y="916546"/>
                </a:lnTo>
                <a:lnTo>
                  <a:pt x="1621294" y="964171"/>
                </a:lnTo>
                <a:lnTo>
                  <a:pt x="1611757" y="1011923"/>
                </a:lnTo>
                <a:lnTo>
                  <a:pt x="1541792" y="976985"/>
                </a:lnTo>
                <a:lnTo>
                  <a:pt x="1599425" y="1197457"/>
                </a:lnTo>
                <a:lnTo>
                  <a:pt x="1776679" y="1094295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 txBox="1"/>
          <p:nvPr/>
        </p:nvSpPr>
        <p:spPr>
          <a:xfrm>
            <a:off x="505010" y="5758782"/>
            <a:ext cx="1854200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560"/>
              </a:lnSpc>
              <a:spcBef>
                <a:spcPts val="100"/>
              </a:spcBef>
            </a:pPr>
            <a:r>
              <a:rPr sz="1400" b="1" i="1" spc="-5" dirty="0">
                <a:latin typeface="Arial"/>
                <a:cs typeface="Arial"/>
              </a:rPr>
              <a:t>End</a:t>
            </a:r>
            <a:r>
              <a:rPr sz="1400" b="1" i="1" spc="-35" dirty="0">
                <a:latin typeface="Arial"/>
                <a:cs typeface="Arial"/>
              </a:rPr>
              <a:t> </a:t>
            </a:r>
            <a:r>
              <a:rPr sz="1400" b="1" i="1" spc="-5" dirty="0">
                <a:latin typeface="Arial"/>
                <a:cs typeface="Arial"/>
              </a:rPr>
              <a:t>points*: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ts val="1560"/>
              </a:lnSpc>
            </a:pPr>
            <a:r>
              <a:rPr sz="1400" i="1" dirty="0">
                <a:latin typeface="Arial"/>
                <a:cs typeface="Arial"/>
              </a:rPr>
              <a:t>Mental</a:t>
            </a:r>
            <a:r>
              <a:rPr sz="1400" i="1" spc="-35" dirty="0">
                <a:latin typeface="Arial"/>
                <a:cs typeface="Arial"/>
              </a:rPr>
              <a:t> </a:t>
            </a:r>
            <a:r>
              <a:rPr sz="1400" i="1" spc="-5" dirty="0">
                <a:latin typeface="Arial"/>
                <a:cs typeface="Arial"/>
              </a:rPr>
              <a:t>status</a:t>
            </a:r>
            <a:r>
              <a:rPr sz="1400" i="1" spc="-35" dirty="0">
                <a:latin typeface="Arial"/>
                <a:cs typeface="Arial"/>
              </a:rPr>
              <a:t> </a:t>
            </a:r>
            <a:r>
              <a:rPr sz="1400" i="1" dirty="0">
                <a:latin typeface="Arial"/>
                <a:cs typeface="Arial"/>
              </a:rPr>
              <a:t>improves</a:t>
            </a:r>
            <a:endParaRPr sz="1400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452332" y="6045215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4832549" y="6058982"/>
            <a:ext cx="131318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083615" y="6058981"/>
            <a:ext cx="36449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505010" y="6142547"/>
            <a:ext cx="2084070" cy="407670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12700" marR="5080">
              <a:lnSpc>
                <a:spcPts val="1440"/>
              </a:lnSpc>
              <a:spcBef>
                <a:spcPts val="215"/>
              </a:spcBef>
            </a:pPr>
            <a:r>
              <a:rPr sz="1400" i="1" dirty="0">
                <a:latin typeface="Arial"/>
                <a:cs typeface="Arial"/>
              </a:rPr>
              <a:t>Radial pulse is palpable </a:t>
            </a:r>
            <a:r>
              <a:rPr sz="1400" i="1" spc="5" dirty="0">
                <a:latin typeface="Arial"/>
                <a:cs typeface="Arial"/>
              </a:rPr>
              <a:t> </a:t>
            </a:r>
            <a:r>
              <a:rPr sz="1400" i="1" spc="-5" dirty="0">
                <a:latin typeface="Arial"/>
                <a:cs typeface="Arial"/>
              </a:rPr>
              <a:t>Systolic</a:t>
            </a:r>
            <a:r>
              <a:rPr sz="1400" i="1" spc="-15" dirty="0">
                <a:latin typeface="Arial"/>
                <a:cs typeface="Arial"/>
              </a:rPr>
              <a:t> </a:t>
            </a:r>
            <a:r>
              <a:rPr sz="1400" i="1" dirty="0">
                <a:latin typeface="Arial"/>
                <a:cs typeface="Arial"/>
              </a:rPr>
              <a:t>BP</a:t>
            </a:r>
            <a:r>
              <a:rPr sz="1400" i="1" spc="-65" dirty="0">
                <a:latin typeface="Arial"/>
                <a:cs typeface="Arial"/>
              </a:rPr>
              <a:t> </a:t>
            </a:r>
            <a:r>
              <a:rPr sz="1400" i="1" dirty="0">
                <a:latin typeface="Arial"/>
                <a:cs typeface="Arial"/>
              </a:rPr>
              <a:t>of</a:t>
            </a:r>
            <a:r>
              <a:rPr sz="1400" i="1" spc="-20" dirty="0">
                <a:latin typeface="Arial"/>
                <a:cs typeface="Arial"/>
              </a:rPr>
              <a:t> </a:t>
            </a:r>
            <a:r>
              <a:rPr sz="1400" i="1" dirty="0">
                <a:latin typeface="Arial"/>
                <a:cs typeface="Arial"/>
              </a:rPr>
              <a:t>100</a:t>
            </a:r>
            <a:r>
              <a:rPr sz="1400" i="1" spc="-15" dirty="0">
                <a:latin typeface="Arial"/>
                <a:cs typeface="Arial"/>
              </a:rPr>
              <a:t> </a:t>
            </a:r>
            <a:r>
              <a:rPr sz="1400" i="1" dirty="0">
                <a:latin typeface="Arial"/>
                <a:cs typeface="Arial"/>
              </a:rPr>
              <a:t>mm</a:t>
            </a:r>
            <a:r>
              <a:rPr sz="1400" i="1" spc="-15" dirty="0">
                <a:latin typeface="Arial"/>
                <a:cs typeface="Arial"/>
              </a:rPr>
              <a:t> </a:t>
            </a:r>
            <a:r>
              <a:rPr sz="1400" i="1" dirty="0">
                <a:latin typeface="Arial"/>
                <a:cs typeface="Arial"/>
              </a:rPr>
              <a:t>Hg</a:t>
            </a:r>
            <a:endParaRPr sz="1400">
              <a:latin typeface="Arial"/>
              <a:cs typeface="Arial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11746053" y="6560678"/>
            <a:ext cx="161290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latin typeface="Arial MT"/>
                <a:cs typeface="Arial MT"/>
              </a:rPr>
              <a:t>6</a:t>
            </a:fld>
            <a:endParaRPr sz="1200">
              <a:latin typeface="Arial MT"/>
              <a:cs typeface="Arial MT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10529837" y="2332228"/>
            <a:ext cx="1200785" cy="726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355">
              <a:lnSpc>
                <a:spcPts val="1860"/>
              </a:lnSpc>
              <a:spcBef>
                <a:spcPts val="100"/>
              </a:spcBef>
            </a:pPr>
            <a:r>
              <a:rPr sz="1600" b="1" dirty="0">
                <a:latin typeface="Arial"/>
                <a:cs typeface="Arial"/>
              </a:rPr>
              <a:t>REASSESS</a:t>
            </a:r>
            <a:endParaRPr sz="1600">
              <a:latin typeface="Arial"/>
              <a:cs typeface="Arial"/>
            </a:endParaRPr>
          </a:p>
          <a:p>
            <a:pPr marL="29209" marR="5080" indent="-17145">
              <a:lnSpc>
                <a:spcPts val="1800"/>
              </a:lnSpc>
              <a:spcBef>
                <a:spcPts val="100"/>
              </a:spcBef>
            </a:pPr>
            <a:r>
              <a:rPr sz="1600" dirty="0">
                <a:latin typeface="Arial MT"/>
                <a:cs typeface="Arial MT"/>
              </a:rPr>
              <a:t>need</a:t>
            </a:r>
            <a:r>
              <a:rPr sz="1600" spc="-3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for</a:t>
            </a:r>
            <a:r>
              <a:rPr sz="1600" spc="-4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fluid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resuscitation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569861" y="3789969"/>
            <a:ext cx="1087755" cy="1508125"/>
          </a:xfrm>
          <a:prstGeom prst="rect">
            <a:avLst/>
          </a:prstGeom>
        </p:spPr>
        <p:txBody>
          <a:bodyPr vert="horz" wrap="square" lIns="0" tIns="50165" rIns="0" bIns="0" rtlCol="0">
            <a:spAutoFit/>
          </a:bodyPr>
          <a:lstStyle/>
          <a:p>
            <a:pPr marL="12700" marR="5080" indent="-635" algn="ctr">
              <a:lnSpc>
                <a:spcPts val="1630"/>
              </a:lnSpc>
              <a:spcBef>
                <a:spcPts val="395"/>
              </a:spcBef>
            </a:pP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Assess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for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 presence</a:t>
            </a:r>
            <a:r>
              <a:rPr sz="1600" spc="-1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of </a:t>
            </a:r>
            <a:r>
              <a:rPr sz="1600" spc="-434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radial pulse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or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mental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status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 changes 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without</a:t>
            </a:r>
            <a:r>
              <a:rPr sz="1600" spc="-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TBI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8325182" y="3862961"/>
            <a:ext cx="29273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dirty="0">
                <a:latin typeface="Arial"/>
                <a:cs typeface="Arial"/>
              </a:rPr>
              <a:t>NO</a:t>
            </a:r>
            <a:endParaRPr sz="1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</a:t>
            </a:r>
            <a:r>
              <a:rPr dirty="0"/>
              <a:t> </a:t>
            </a:r>
            <a:r>
              <a:rPr spc="-40" dirty="0"/>
              <a:t>11:</a:t>
            </a:r>
            <a:r>
              <a:rPr dirty="0"/>
              <a:t> </a:t>
            </a:r>
            <a:r>
              <a:rPr spc="-5" dirty="0"/>
              <a:t>Hemorrhagic</a:t>
            </a:r>
            <a:r>
              <a:rPr spc="5" dirty="0"/>
              <a:t> </a:t>
            </a:r>
            <a:r>
              <a:rPr spc="-5" dirty="0"/>
              <a:t>Shock</a:t>
            </a:r>
            <a:r>
              <a:rPr dirty="0"/>
              <a:t> </a:t>
            </a:r>
            <a:r>
              <a:rPr spc="-5" dirty="0"/>
              <a:t>Fluid</a:t>
            </a:r>
            <a:r>
              <a:rPr dirty="0"/>
              <a:t> </a:t>
            </a:r>
            <a:r>
              <a:rPr spc="-5" dirty="0"/>
              <a:t>Resuscitation</a:t>
            </a:r>
            <a:r>
              <a:rPr dirty="0"/>
              <a:t> </a:t>
            </a:r>
            <a:r>
              <a:rPr spc="-5" dirty="0"/>
              <a:t>in 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045839" y="724451"/>
            <a:ext cx="10100945" cy="10560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ts val="4054"/>
              </a:lnSpc>
              <a:spcBef>
                <a:spcPts val="100"/>
              </a:spcBef>
            </a:pPr>
            <a:r>
              <a:rPr sz="3600" b="1" spc="-5" dirty="0">
                <a:latin typeface="Arial"/>
                <a:cs typeface="Arial"/>
              </a:rPr>
              <a:t>TECHNIQUES</a:t>
            </a:r>
            <a:r>
              <a:rPr sz="3600" b="1" spc="-10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FOR</a:t>
            </a:r>
            <a:r>
              <a:rPr sz="3600" b="1" spc="-15" dirty="0"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921928"/>
                </a:solidFill>
                <a:latin typeface="Arial"/>
                <a:cs typeface="Arial"/>
              </a:rPr>
              <a:t>PREVENTION</a:t>
            </a:r>
            <a:endParaRPr sz="3600">
              <a:latin typeface="Arial"/>
              <a:cs typeface="Arial"/>
            </a:endParaRPr>
          </a:p>
          <a:p>
            <a:pPr algn="ctr">
              <a:lnSpc>
                <a:spcPts val="4054"/>
              </a:lnSpc>
            </a:pPr>
            <a:r>
              <a:rPr sz="3600" b="1" dirty="0">
                <a:solidFill>
                  <a:srgbClr val="921928"/>
                </a:solidFill>
                <a:latin typeface="Arial"/>
                <a:cs typeface="Arial"/>
              </a:rPr>
              <a:t>AND </a:t>
            </a:r>
            <a:r>
              <a:rPr sz="3600" b="1" spc="-35" dirty="0">
                <a:solidFill>
                  <a:srgbClr val="921928"/>
                </a:solidFill>
                <a:latin typeface="Arial"/>
                <a:cs typeface="Arial"/>
              </a:rPr>
              <a:t>TREATMENT</a:t>
            </a:r>
            <a:r>
              <a:rPr sz="3600" b="1" spc="-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OF HEMORRHAGIC</a:t>
            </a:r>
            <a:r>
              <a:rPr sz="3600" b="1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SHOCK</a:t>
            </a:r>
            <a:endParaRPr sz="36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4320316" y="1909712"/>
            <a:ext cx="3202940" cy="833119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 algn="just">
              <a:lnSpc>
                <a:spcPts val="2100"/>
              </a:lnSpc>
              <a:spcBef>
                <a:spcPts val="219"/>
              </a:spcBef>
            </a:pPr>
            <a:r>
              <a:rPr sz="1800" spc="-5" dirty="0">
                <a:latin typeface="Arial MT"/>
                <a:cs typeface="Arial MT"/>
              </a:rPr>
              <a:t>Oral rehydration, </a:t>
            </a:r>
            <a:r>
              <a:rPr sz="1800" dirty="0">
                <a:latin typeface="Arial MT"/>
                <a:cs typeface="Arial MT"/>
              </a:rPr>
              <a:t>if </a:t>
            </a:r>
            <a:r>
              <a:rPr sz="1800" spc="-5" dirty="0">
                <a:latin typeface="Arial MT"/>
                <a:cs typeface="Arial MT"/>
              </a:rPr>
              <a:t>the casualty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can </a:t>
            </a:r>
            <a:r>
              <a:rPr sz="1800" spc="-15" dirty="0">
                <a:latin typeface="Arial MT"/>
                <a:cs typeface="Arial MT"/>
              </a:rPr>
              <a:t>swallow, </a:t>
            </a:r>
            <a:r>
              <a:rPr sz="1800" dirty="0">
                <a:latin typeface="Arial MT"/>
                <a:cs typeface="Arial MT"/>
              </a:rPr>
              <a:t>is </a:t>
            </a:r>
            <a:r>
              <a:rPr sz="1800" spc="-5" dirty="0">
                <a:latin typeface="Arial MT"/>
                <a:cs typeface="Arial MT"/>
              </a:rPr>
              <a:t>appropriate </a:t>
            </a:r>
            <a:r>
              <a:rPr sz="1800" dirty="0">
                <a:latin typeface="Arial MT"/>
                <a:cs typeface="Arial MT"/>
              </a:rPr>
              <a:t>and </a:t>
            </a:r>
            <a:r>
              <a:rPr sz="1800" spc="-49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recommended</a:t>
            </a:r>
            <a:endParaRPr sz="1800">
              <a:latin typeface="Arial MT"/>
              <a:cs typeface="Arial MT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06054" y="5336801"/>
            <a:ext cx="11466195" cy="539750"/>
            <a:chOff x="406054" y="5336801"/>
            <a:chExt cx="11466195" cy="539750"/>
          </a:xfrm>
        </p:grpSpPr>
        <p:sp>
          <p:nvSpPr>
            <p:cNvPr id="8" name="object 8"/>
            <p:cNvSpPr/>
            <p:nvPr/>
          </p:nvSpPr>
          <p:spPr>
            <a:xfrm>
              <a:off x="406054" y="5336801"/>
              <a:ext cx="11466195" cy="539750"/>
            </a:xfrm>
            <a:custGeom>
              <a:avLst/>
              <a:gdLst/>
              <a:ahLst/>
              <a:cxnLst/>
              <a:rect l="l" t="t" r="r" b="b"/>
              <a:pathLst>
                <a:path w="11466195" h="539750">
                  <a:moveTo>
                    <a:pt x="11380988" y="0"/>
                  </a:moveTo>
                  <a:lnTo>
                    <a:pt x="84745" y="0"/>
                  </a:lnTo>
                  <a:lnTo>
                    <a:pt x="51758" y="6659"/>
                  </a:lnTo>
                  <a:lnTo>
                    <a:pt x="24821" y="24821"/>
                  </a:lnTo>
                  <a:lnTo>
                    <a:pt x="6659" y="51759"/>
                  </a:lnTo>
                  <a:lnTo>
                    <a:pt x="0" y="84745"/>
                  </a:lnTo>
                  <a:lnTo>
                    <a:pt x="0" y="454999"/>
                  </a:lnTo>
                  <a:lnTo>
                    <a:pt x="6659" y="487985"/>
                  </a:lnTo>
                  <a:lnTo>
                    <a:pt x="24821" y="514923"/>
                  </a:lnTo>
                  <a:lnTo>
                    <a:pt x="51758" y="533084"/>
                  </a:lnTo>
                  <a:lnTo>
                    <a:pt x="84745" y="539744"/>
                  </a:lnTo>
                  <a:lnTo>
                    <a:pt x="11380988" y="539744"/>
                  </a:lnTo>
                  <a:lnTo>
                    <a:pt x="11413975" y="533084"/>
                  </a:lnTo>
                  <a:lnTo>
                    <a:pt x="11440912" y="514923"/>
                  </a:lnTo>
                  <a:lnTo>
                    <a:pt x="11459074" y="487985"/>
                  </a:lnTo>
                  <a:lnTo>
                    <a:pt x="11465734" y="454999"/>
                  </a:lnTo>
                  <a:lnTo>
                    <a:pt x="11465734" y="84745"/>
                  </a:lnTo>
                  <a:lnTo>
                    <a:pt x="11459074" y="51759"/>
                  </a:lnTo>
                  <a:lnTo>
                    <a:pt x="11440912" y="24821"/>
                  </a:lnTo>
                  <a:lnTo>
                    <a:pt x="11413975" y="6659"/>
                  </a:lnTo>
                  <a:lnTo>
                    <a:pt x="11380988" y="0"/>
                  </a:lnTo>
                  <a:close/>
                </a:path>
              </a:pathLst>
            </a:custGeom>
            <a:solidFill>
              <a:srgbClr val="FFF4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864596" y="5434972"/>
              <a:ext cx="428953" cy="353743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2438690" y="5462280"/>
            <a:ext cx="759777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Arial MT"/>
                <a:cs typeface="Arial MT"/>
              </a:rPr>
              <a:t>Best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prevention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hemorrhagic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shock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is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b="1" spc="-5" dirty="0">
                <a:latin typeface="Arial"/>
                <a:cs typeface="Arial"/>
              </a:rPr>
              <a:t>control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all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sources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b="1" spc="-5" dirty="0">
                <a:latin typeface="Arial"/>
                <a:cs typeface="Arial"/>
              </a:rPr>
              <a:t>bleeding</a:t>
            </a:r>
            <a:endParaRPr sz="18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159765" y="1909712"/>
            <a:ext cx="312547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Fluid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selection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priorities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dirty="0">
                <a:latin typeface="Arial MT"/>
                <a:cs typeface="Arial MT"/>
              </a:rPr>
              <a:t>are:</a:t>
            </a:r>
            <a:endParaRPr sz="1800">
              <a:latin typeface="Arial MT"/>
              <a:cs typeface="Arial MT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602061" y="1801691"/>
            <a:ext cx="7694930" cy="3600450"/>
            <a:chOff x="602061" y="1801691"/>
            <a:chExt cx="7694930" cy="3600450"/>
          </a:xfrm>
        </p:grpSpPr>
        <p:pic>
          <p:nvPicPr>
            <p:cNvPr id="13" name="object 13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02061" y="1801691"/>
              <a:ext cx="3076235" cy="3600316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4334916" y="2385669"/>
              <a:ext cx="3961765" cy="2660015"/>
            </a:xfrm>
            <a:custGeom>
              <a:avLst/>
              <a:gdLst/>
              <a:ahLst/>
              <a:cxnLst/>
              <a:rect l="l" t="t" r="r" b="b"/>
              <a:pathLst>
                <a:path w="3961765" h="2660015">
                  <a:moveTo>
                    <a:pt x="114300" y="1300124"/>
                  </a:moveTo>
                  <a:lnTo>
                    <a:pt x="0" y="1300124"/>
                  </a:lnTo>
                  <a:lnTo>
                    <a:pt x="0" y="1776107"/>
                  </a:lnTo>
                  <a:lnTo>
                    <a:pt x="114300" y="1776107"/>
                  </a:lnTo>
                  <a:lnTo>
                    <a:pt x="114300" y="1300124"/>
                  </a:lnTo>
                  <a:close/>
                </a:path>
                <a:path w="3961765" h="2660015">
                  <a:moveTo>
                    <a:pt x="114300" y="609104"/>
                  </a:moveTo>
                  <a:lnTo>
                    <a:pt x="0" y="609104"/>
                  </a:lnTo>
                  <a:lnTo>
                    <a:pt x="0" y="1085088"/>
                  </a:lnTo>
                  <a:lnTo>
                    <a:pt x="114300" y="1085088"/>
                  </a:lnTo>
                  <a:lnTo>
                    <a:pt x="114300" y="609104"/>
                  </a:lnTo>
                  <a:close/>
                </a:path>
                <a:path w="3961765" h="2660015">
                  <a:moveTo>
                    <a:pt x="3961701" y="2367292"/>
                  </a:moveTo>
                  <a:lnTo>
                    <a:pt x="3847401" y="2367292"/>
                  </a:lnTo>
                  <a:lnTo>
                    <a:pt x="3847401" y="2659862"/>
                  </a:lnTo>
                  <a:lnTo>
                    <a:pt x="3961701" y="2659862"/>
                  </a:lnTo>
                  <a:lnTo>
                    <a:pt x="3961701" y="2367292"/>
                  </a:lnTo>
                  <a:close/>
                </a:path>
                <a:path w="3961765" h="2660015">
                  <a:moveTo>
                    <a:pt x="3961701" y="2013534"/>
                  </a:moveTo>
                  <a:lnTo>
                    <a:pt x="3847401" y="2013534"/>
                  </a:lnTo>
                  <a:lnTo>
                    <a:pt x="3847401" y="2306116"/>
                  </a:lnTo>
                  <a:lnTo>
                    <a:pt x="3961701" y="2306116"/>
                  </a:lnTo>
                  <a:lnTo>
                    <a:pt x="3961701" y="2013534"/>
                  </a:lnTo>
                  <a:close/>
                </a:path>
                <a:path w="3961765" h="2660015">
                  <a:moveTo>
                    <a:pt x="3961701" y="1366266"/>
                  </a:moveTo>
                  <a:lnTo>
                    <a:pt x="3847401" y="1366266"/>
                  </a:lnTo>
                  <a:lnTo>
                    <a:pt x="3847401" y="1842249"/>
                  </a:lnTo>
                  <a:lnTo>
                    <a:pt x="3961701" y="1842249"/>
                  </a:lnTo>
                  <a:lnTo>
                    <a:pt x="3961701" y="1366266"/>
                  </a:lnTo>
                  <a:close/>
                </a:path>
                <a:path w="3961765" h="2660015">
                  <a:moveTo>
                    <a:pt x="3961701" y="683133"/>
                  </a:moveTo>
                  <a:lnTo>
                    <a:pt x="3847401" y="683133"/>
                  </a:lnTo>
                  <a:lnTo>
                    <a:pt x="3847401" y="1159116"/>
                  </a:lnTo>
                  <a:lnTo>
                    <a:pt x="3961701" y="1159116"/>
                  </a:lnTo>
                  <a:lnTo>
                    <a:pt x="3961701" y="683133"/>
                  </a:lnTo>
                  <a:close/>
                </a:path>
                <a:path w="3961765" h="2660015">
                  <a:moveTo>
                    <a:pt x="3961701" y="0"/>
                  </a:moveTo>
                  <a:lnTo>
                    <a:pt x="3847401" y="0"/>
                  </a:lnTo>
                  <a:lnTo>
                    <a:pt x="3847401" y="475983"/>
                  </a:lnTo>
                  <a:lnTo>
                    <a:pt x="3961701" y="475983"/>
                  </a:lnTo>
                  <a:lnTo>
                    <a:pt x="3961701" y="0"/>
                  </a:lnTo>
                  <a:close/>
                </a:path>
              </a:pathLst>
            </a:custGeom>
            <a:solidFill>
              <a:srgbClr val="92192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4594546" y="2923940"/>
            <a:ext cx="2795905" cy="12522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spc="-5" dirty="0">
                <a:latin typeface="Arial MT"/>
                <a:cs typeface="Arial MT"/>
              </a:rPr>
              <a:t>Dehydration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is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risk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during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treatment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5" dirty="0">
                <a:latin typeface="Arial MT"/>
                <a:cs typeface="Arial MT"/>
              </a:rPr>
              <a:t> evacuation</a:t>
            </a:r>
            <a:endParaRPr sz="1800">
              <a:latin typeface="Arial MT"/>
              <a:cs typeface="Arial MT"/>
            </a:endParaRPr>
          </a:p>
          <a:p>
            <a:pPr marL="12700" marR="652780">
              <a:lnSpc>
                <a:spcPts val="2100"/>
              </a:lnSpc>
              <a:spcBef>
                <a:spcPts val="1200"/>
              </a:spcBef>
            </a:pPr>
            <a:r>
              <a:rPr sz="1800" dirty="0">
                <a:latin typeface="Arial MT"/>
                <a:cs typeface="Arial MT"/>
              </a:rPr>
              <a:t>Risk of emesis and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aspiration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is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very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low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6452332" y="6045215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832549" y="6058982"/>
            <a:ext cx="131318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7083615" y="6058981"/>
            <a:ext cx="36449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1" name="object 2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7</a:t>
            </a:fld>
            <a:endParaRPr dirty="0"/>
          </a:p>
        </p:txBody>
      </p:sp>
      <p:sp>
        <p:nvSpPr>
          <p:cNvPr id="16" name="object 16"/>
          <p:cNvSpPr txBox="1"/>
          <p:nvPr/>
        </p:nvSpPr>
        <p:spPr>
          <a:xfrm>
            <a:off x="4308456" y="4414395"/>
            <a:ext cx="2922905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i="1" dirty="0">
                <a:latin typeface="Arial"/>
                <a:cs typeface="Arial"/>
              </a:rPr>
              <a:t>Consider</a:t>
            </a:r>
            <a:r>
              <a:rPr sz="1800" i="1" spc="-4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placing</a:t>
            </a:r>
            <a:r>
              <a:rPr sz="1800" i="1" spc="-35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saline</a:t>
            </a:r>
            <a:r>
              <a:rPr sz="1800" i="1" spc="-3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lock, </a:t>
            </a:r>
            <a:r>
              <a:rPr sz="1800" i="1" spc="-484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if</a:t>
            </a:r>
            <a:r>
              <a:rPr sz="1800" i="1" spc="-10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tactically feasible</a:t>
            </a:r>
            <a:endParaRPr sz="180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8401662" y="2305188"/>
            <a:ext cx="3278504" cy="26746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970915">
              <a:lnSpc>
                <a:spcPts val="2100"/>
              </a:lnSpc>
              <a:spcBef>
                <a:spcPts val="219"/>
              </a:spcBef>
            </a:pPr>
            <a:r>
              <a:rPr sz="1800" spc="-5" dirty="0">
                <a:latin typeface="Arial MT"/>
                <a:cs typeface="Arial MT"/>
              </a:rPr>
              <a:t>Cold-stored low-titer </a:t>
            </a:r>
            <a:r>
              <a:rPr sz="1800" dirty="0">
                <a:latin typeface="Arial MT"/>
                <a:cs typeface="Arial MT"/>
              </a:rPr>
              <a:t>O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whole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blood</a:t>
            </a:r>
            <a:endParaRPr sz="1800">
              <a:latin typeface="Arial MT"/>
              <a:cs typeface="Arial MT"/>
            </a:endParaRPr>
          </a:p>
          <a:p>
            <a:pPr marL="12700" marR="208279">
              <a:lnSpc>
                <a:spcPts val="2100"/>
              </a:lnSpc>
              <a:spcBef>
                <a:spcPts val="1000"/>
              </a:spcBef>
            </a:pPr>
            <a:r>
              <a:rPr sz="1800" dirty="0">
                <a:latin typeface="Arial MT"/>
                <a:cs typeface="Arial MT"/>
              </a:rPr>
              <a:t>Pre-screened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low-titer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fresh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whole </a:t>
            </a:r>
            <a:r>
              <a:rPr sz="1800" dirty="0">
                <a:latin typeface="Arial MT"/>
                <a:cs typeface="Arial MT"/>
              </a:rPr>
              <a:t>blood</a:t>
            </a:r>
            <a:endParaRPr sz="1800">
              <a:latin typeface="Arial MT"/>
              <a:cs typeface="Arial MT"/>
            </a:endParaRPr>
          </a:p>
          <a:p>
            <a:pPr marL="12700" marR="80645">
              <a:lnSpc>
                <a:spcPts val="2100"/>
              </a:lnSpc>
              <a:spcBef>
                <a:spcPts val="1000"/>
              </a:spcBef>
            </a:pPr>
            <a:r>
              <a:rPr sz="1800" dirty="0">
                <a:latin typeface="Arial MT"/>
                <a:cs typeface="Arial MT"/>
              </a:rPr>
              <a:t>Plasma,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red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blood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cells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(RBCs)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5" dirty="0">
                <a:latin typeface="Arial MT"/>
                <a:cs typeface="Arial MT"/>
              </a:rPr>
              <a:t> platelets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b="1" dirty="0">
                <a:latin typeface="Arial"/>
                <a:cs typeface="Arial"/>
              </a:rPr>
              <a:t>1:1:1</a:t>
            </a:r>
            <a:r>
              <a:rPr sz="1800" b="1" spc="-5" dirty="0">
                <a:latin typeface="Arial"/>
                <a:cs typeface="Arial"/>
              </a:rPr>
              <a:t> ratio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80"/>
              </a:spcBef>
            </a:pPr>
            <a:r>
              <a:rPr sz="1800" dirty="0">
                <a:latin typeface="Arial MT"/>
                <a:cs typeface="Arial MT"/>
              </a:rPr>
              <a:t>Plasma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RBCs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b="1" dirty="0">
                <a:latin typeface="Arial"/>
                <a:cs typeface="Arial"/>
              </a:rPr>
              <a:t>1:1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ratio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940"/>
              </a:spcBef>
            </a:pPr>
            <a:r>
              <a:rPr sz="1800" dirty="0">
                <a:latin typeface="Arial MT"/>
                <a:cs typeface="Arial MT"/>
              </a:rPr>
              <a:t>Plasma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RBCs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alone</a:t>
            </a:r>
            <a:endParaRPr sz="1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55020" y="272620"/>
            <a:ext cx="708215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40" dirty="0">
                <a:solidFill>
                  <a:srgbClr val="767171"/>
                </a:solidFill>
                <a:latin typeface="Arial"/>
                <a:cs typeface="Arial"/>
              </a:rPr>
              <a:t>11: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Hemorrhagic</a:t>
            </a:r>
            <a:r>
              <a:rPr sz="2000" b="1" spc="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Shock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Fluid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Resuscitation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in 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604615" y="716513"/>
            <a:ext cx="8983345" cy="1056005"/>
          </a:xfrm>
          <a:prstGeom prst="rect">
            <a:avLst/>
          </a:prstGeom>
        </p:spPr>
        <p:txBody>
          <a:bodyPr vert="horz" wrap="square" lIns="0" tIns="84455" rIns="0" bIns="0" rtlCol="0">
            <a:spAutoFit/>
          </a:bodyPr>
          <a:lstStyle/>
          <a:p>
            <a:pPr marL="12700" marR="5080" indent="735965">
              <a:lnSpc>
                <a:spcPts val="3790"/>
              </a:lnSpc>
              <a:spcBef>
                <a:spcPts val="665"/>
              </a:spcBef>
            </a:pPr>
            <a:r>
              <a:rPr sz="3600" spc="-30" dirty="0">
                <a:solidFill>
                  <a:srgbClr val="000000"/>
                </a:solidFill>
              </a:rPr>
              <a:t>APPROPRIATE</a:t>
            </a:r>
            <a:r>
              <a:rPr sz="3600" spc="-5" dirty="0">
                <a:solidFill>
                  <a:srgbClr val="000000"/>
                </a:solidFill>
              </a:rPr>
              <a:t> TECHNIQUES</a:t>
            </a:r>
            <a:r>
              <a:rPr sz="3600" dirty="0">
                <a:solidFill>
                  <a:srgbClr val="000000"/>
                </a:solidFill>
              </a:rPr>
              <a:t> </a:t>
            </a:r>
            <a:r>
              <a:rPr sz="3600" spc="-5" dirty="0">
                <a:solidFill>
                  <a:srgbClr val="000000"/>
                </a:solidFill>
              </a:rPr>
              <a:t>FOR </a:t>
            </a:r>
            <a:r>
              <a:rPr sz="3600" dirty="0">
                <a:solidFill>
                  <a:srgbClr val="000000"/>
                </a:solidFill>
              </a:rPr>
              <a:t> </a:t>
            </a:r>
            <a:r>
              <a:rPr sz="3600" spc="-35" dirty="0">
                <a:solidFill>
                  <a:srgbClr val="921928"/>
                </a:solidFill>
              </a:rPr>
              <a:t>TREATMENT</a:t>
            </a:r>
            <a:r>
              <a:rPr sz="3600" spc="-5" dirty="0">
                <a:solidFill>
                  <a:srgbClr val="921928"/>
                </a:solidFill>
              </a:rPr>
              <a:t> OF HEMORRHAGIC</a:t>
            </a:r>
            <a:r>
              <a:rPr sz="3600" dirty="0">
                <a:solidFill>
                  <a:srgbClr val="921928"/>
                </a:solidFill>
              </a:rPr>
              <a:t> </a:t>
            </a:r>
            <a:r>
              <a:rPr sz="3600" spc="-5" dirty="0">
                <a:solidFill>
                  <a:srgbClr val="921928"/>
                </a:solidFill>
              </a:rPr>
              <a:t>SHOCK</a:t>
            </a:r>
            <a:endParaRPr sz="3600"/>
          </a:p>
        </p:txBody>
      </p:sp>
      <p:sp>
        <p:nvSpPr>
          <p:cNvPr id="5" name="object 5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607112" y="1927152"/>
            <a:ext cx="3599815" cy="176276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38100" marR="30480">
              <a:lnSpc>
                <a:spcPts val="2800"/>
              </a:lnSpc>
              <a:spcBef>
                <a:spcPts val="260"/>
              </a:spcBef>
            </a:pPr>
            <a:r>
              <a:rPr sz="2400" b="1" spc="-5" dirty="0">
                <a:latin typeface="Arial"/>
                <a:cs typeface="Arial"/>
              </a:rPr>
              <a:t>Establish</a:t>
            </a:r>
            <a:r>
              <a:rPr sz="2400" b="1" spc="-20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IV</a:t>
            </a:r>
            <a:r>
              <a:rPr sz="2400" b="1" spc="-20" dirty="0">
                <a:latin typeface="Arial"/>
                <a:cs typeface="Arial"/>
              </a:rPr>
              <a:t> </a:t>
            </a:r>
            <a:r>
              <a:rPr sz="2400" dirty="0">
                <a:latin typeface="Arial MT"/>
                <a:cs typeface="Arial MT"/>
              </a:rPr>
              <a:t>or</a:t>
            </a:r>
            <a:r>
              <a:rPr sz="2400" spc="-20" dirty="0">
                <a:latin typeface="Arial MT"/>
                <a:cs typeface="Arial MT"/>
              </a:rPr>
              <a:t> </a:t>
            </a:r>
            <a:r>
              <a:rPr sz="2400" b="1" spc="-5" dirty="0">
                <a:latin typeface="Arial"/>
                <a:cs typeface="Arial"/>
              </a:rPr>
              <a:t>IO</a:t>
            </a:r>
            <a:r>
              <a:rPr sz="2400" b="1" spc="-15" dirty="0">
                <a:latin typeface="Arial"/>
                <a:cs typeface="Arial"/>
              </a:rPr>
              <a:t> </a:t>
            </a:r>
            <a:r>
              <a:rPr sz="2400" dirty="0">
                <a:latin typeface="Arial MT"/>
                <a:cs typeface="Arial MT"/>
              </a:rPr>
              <a:t>access </a:t>
            </a:r>
            <a:r>
              <a:rPr sz="2400" spc="-65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with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18-gauge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catheter</a:t>
            </a:r>
            <a:endParaRPr sz="2400">
              <a:latin typeface="Arial MT"/>
              <a:cs typeface="Arial MT"/>
            </a:endParaRPr>
          </a:p>
          <a:p>
            <a:pPr marL="38100" marR="741045">
              <a:lnSpc>
                <a:spcPts val="4000"/>
              </a:lnSpc>
              <a:spcBef>
                <a:spcPts val="40"/>
              </a:spcBef>
            </a:pPr>
            <a:r>
              <a:rPr sz="2400" dirty="0">
                <a:latin typeface="Arial MT"/>
                <a:cs typeface="Arial MT"/>
              </a:rPr>
              <a:t>Prevent</a:t>
            </a:r>
            <a:r>
              <a:rPr sz="2400" spc="-5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hypothermia </a:t>
            </a:r>
            <a:r>
              <a:rPr sz="2400" spc="-65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Heat</a:t>
            </a:r>
            <a:r>
              <a:rPr sz="2400" spc="-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blood</a:t>
            </a:r>
            <a:r>
              <a:rPr sz="2400" spc="-1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to</a:t>
            </a:r>
            <a:r>
              <a:rPr sz="2400" spc="-20" dirty="0">
                <a:latin typeface="Arial MT"/>
                <a:cs typeface="Arial MT"/>
              </a:rPr>
              <a:t> </a:t>
            </a:r>
            <a:r>
              <a:rPr sz="2400" b="1" spc="-5" dirty="0">
                <a:solidFill>
                  <a:srgbClr val="921928"/>
                </a:solidFill>
                <a:latin typeface="Arial"/>
                <a:cs typeface="Arial"/>
              </a:rPr>
              <a:t>38</a:t>
            </a:r>
            <a:r>
              <a:rPr sz="2400" b="1" spc="-7" baseline="17361" dirty="0">
                <a:solidFill>
                  <a:srgbClr val="921928"/>
                </a:solidFill>
                <a:latin typeface="Arial"/>
                <a:cs typeface="Arial"/>
              </a:rPr>
              <a:t>o</a:t>
            </a:r>
            <a:r>
              <a:rPr sz="2400" b="1" spc="-15" baseline="17361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921928"/>
                </a:solidFill>
                <a:latin typeface="Arial"/>
                <a:cs typeface="Arial"/>
              </a:rPr>
              <a:t>C</a:t>
            </a:r>
            <a:endParaRPr sz="24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147275" y="1927152"/>
            <a:ext cx="3700779" cy="74676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 marR="5080">
              <a:lnSpc>
                <a:spcPts val="2800"/>
              </a:lnSpc>
              <a:spcBef>
                <a:spcPts val="260"/>
              </a:spcBef>
            </a:pPr>
            <a:r>
              <a:rPr sz="2400" spc="-5" dirty="0">
                <a:latin typeface="Arial MT"/>
                <a:cs typeface="Arial MT"/>
              </a:rPr>
              <a:t>Gather </a:t>
            </a:r>
            <a:r>
              <a:rPr sz="2400" b="1" spc="-5" dirty="0">
                <a:latin typeface="Arial"/>
                <a:cs typeface="Arial"/>
              </a:rPr>
              <a:t>blood products </a:t>
            </a:r>
            <a:r>
              <a:rPr sz="2400" spc="-5" dirty="0">
                <a:latin typeface="Arial MT"/>
                <a:cs typeface="Arial MT"/>
              </a:rPr>
              <a:t>for </a:t>
            </a:r>
            <a:r>
              <a:rPr sz="2400" spc="-65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transfusion:</a:t>
            </a:r>
            <a:endParaRPr sz="2400">
              <a:latin typeface="Arial MT"/>
              <a:cs typeface="Arial MT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6904464" y="2684669"/>
            <a:ext cx="5099050" cy="2814320"/>
            <a:chOff x="6904464" y="2684669"/>
            <a:chExt cx="5099050" cy="2814320"/>
          </a:xfrm>
        </p:grpSpPr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904464" y="2684669"/>
              <a:ext cx="1852273" cy="27637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491033" y="2735035"/>
              <a:ext cx="1813275" cy="276374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156664" y="2700190"/>
              <a:ext cx="1846282" cy="2763747"/>
            </a:xfrm>
            <a:prstGeom prst="rect">
              <a:avLst/>
            </a:prstGeom>
          </p:spPr>
        </p:pic>
      </p:grpSp>
      <p:sp>
        <p:nvSpPr>
          <p:cNvPr id="12" name="object 12"/>
          <p:cNvSpPr txBox="1"/>
          <p:nvPr/>
        </p:nvSpPr>
        <p:spPr>
          <a:xfrm>
            <a:off x="7132561" y="5264804"/>
            <a:ext cx="1358900" cy="566420"/>
          </a:xfrm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12700" marR="5080" indent="24765">
              <a:lnSpc>
                <a:spcPts val="2100"/>
              </a:lnSpc>
              <a:spcBef>
                <a:spcPts val="220"/>
              </a:spcBef>
            </a:pPr>
            <a:r>
              <a:rPr sz="1800" b="1" spc="-5" dirty="0">
                <a:latin typeface="Arial"/>
                <a:cs typeface="Arial"/>
              </a:rPr>
              <a:t>Cold-stored </a:t>
            </a:r>
            <a:r>
              <a:rPr sz="1800" b="1" spc="-49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whole</a:t>
            </a:r>
            <a:r>
              <a:rPr sz="1800" b="1" spc="-9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blood</a:t>
            </a:r>
            <a:endParaRPr sz="18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803600" y="5264804"/>
            <a:ext cx="1334135" cy="833119"/>
          </a:xfrm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12700" marR="5080" algn="ctr">
              <a:lnSpc>
                <a:spcPts val="2100"/>
              </a:lnSpc>
              <a:spcBef>
                <a:spcPts val="220"/>
              </a:spcBef>
            </a:pPr>
            <a:r>
              <a:rPr sz="1800" b="1" dirty="0">
                <a:latin typeface="Arial"/>
                <a:cs typeface="Arial"/>
              </a:rPr>
              <a:t>Fresh</a:t>
            </a:r>
            <a:r>
              <a:rPr sz="1800" b="1" spc="-10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blood </a:t>
            </a:r>
            <a:r>
              <a:rPr sz="1800" b="1" spc="-49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collected in </a:t>
            </a:r>
            <a:r>
              <a:rPr sz="1800" b="1" spc="-49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the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field</a:t>
            </a:r>
            <a:endParaRPr sz="18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0610626" y="5264804"/>
            <a:ext cx="953135" cy="833119"/>
          </a:xfrm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133350" marR="36195" indent="-89535">
              <a:lnSpc>
                <a:spcPts val="2100"/>
              </a:lnSpc>
              <a:spcBef>
                <a:spcPts val="220"/>
              </a:spcBef>
            </a:pPr>
            <a:r>
              <a:rPr sz="1800" b="1" dirty="0">
                <a:latin typeface="Arial"/>
                <a:cs typeface="Arial"/>
              </a:rPr>
              <a:t>P</a:t>
            </a:r>
            <a:r>
              <a:rPr sz="1800" b="1" spc="-5" dirty="0">
                <a:latin typeface="Arial"/>
                <a:cs typeface="Arial"/>
              </a:rPr>
              <a:t>l</a:t>
            </a:r>
            <a:r>
              <a:rPr sz="1800" b="1" dirty="0">
                <a:latin typeface="Arial"/>
                <a:cs typeface="Arial"/>
              </a:rPr>
              <a:t>asma,  </a:t>
            </a:r>
            <a:r>
              <a:rPr sz="1800" b="1" spc="-5" dirty="0">
                <a:latin typeface="Arial"/>
                <a:cs typeface="Arial"/>
              </a:rPr>
              <a:t>RBCs,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ts val="2039"/>
              </a:lnSpc>
            </a:pPr>
            <a:r>
              <a:rPr sz="1800" b="1" spc="-5" dirty="0">
                <a:latin typeface="Arial"/>
                <a:cs typeface="Arial"/>
              </a:rPr>
              <a:t>platelets</a:t>
            </a:r>
            <a:endParaRPr sz="1800">
              <a:latin typeface="Arial"/>
              <a:cs typeface="Arial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388506" y="2036569"/>
            <a:ext cx="114300" cy="648335"/>
          </a:xfrm>
          <a:custGeom>
            <a:avLst/>
            <a:gdLst/>
            <a:ahLst/>
            <a:cxnLst/>
            <a:rect l="l" t="t" r="r" b="b"/>
            <a:pathLst>
              <a:path w="114300" h="648335">
                <a:moveTo>
                  <a:pt x="0" y="648100"/>
                </a:moveTo>
                <a:lnTo>
                  <a:pt x="0" y="0"/>
                </a:lnTo>
                <a:lnTo>
                  <a:pt x="114300" y="0"/>
                </a:lnTo>
                <a:lnTo>
                  <a:pt x="114300" y="648100"/>
                </a:lnTo>
                <a:lnTo>
                  <a:pt x="0" y="64810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388506" y="2876211"/>
            <a:ext cx="114300" cy="387985"/>
          </a:xfrm>
          <a:custGeom>
            <a:avLst/>
            <a:gdLst/>
            <a:ahLst/>
            <a:cxnLst/>
            <a:rect l="l" t="t" r="r" b="b"/>
            <a:pathLst>
              <a:path w="114300" h="387985">
                <a:moveTo>
                  <a:pt x="0" y="387849"/>
                </a:moveTo>
                <a:lnTo>
                  <a:pt x="0" y="0"/>
                </a:lnTo>
                <a:lnTo>
                  <a:pt x="114300" y="0"/>
                </a:lnTo>
                <a:lnTo>
                  <a:pt x="114300" y="387849"/>
                </a:lnTo>
                <a:lnTo>
                  <a:pt x="0" y="387849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7" name="object 17"/>
          <p:cNvGrpSpPr/>
          <p:nvPr/>
        </p:nvGrpSpPr>
        <p:grpSpPr>
          <a:xfrm>
            <a:off x="293240" y="2548191"/>
            <a:ext cx="5523230" cy="4032885"/>
            <a:chOff x="293240" y="2548191"/>
            <a:chExt cx="5523230" cy="4032885"/>
          </a:xfrm>
        </p:grpSpPr>
        <p:pic>
          <p:nvPicPr>
            <p:cNvPr id="18" name="object 1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115651" y="2548191"/>
              <a:ext cx="1700429" cy="290022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2120315" y="4130269"/>
              <a:ext cx="2548138" cy="2450285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293240" y="3951832"/>
              <a:ext cx="2279724" cy="1418112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388506" y="3414022"/>
              <a:ext cx="114300" cy="387985"/>
            </a:xfrm>
            <a:custGeom>
              <a:avLst/>
              <a:gdLst/>
              <a:ahLst/>
              <a:cxnLst/>
              <a:rect l="l" t="t" r="r" b="b"/>
              <a:pathLst>
                <a:path w="114300" h="387985">
                  <a:moveTo>
                    <a:pt x="0" y="387849"/>
                  </a:moveTo>
                  <a:lnTo>
                    <a:pt x="0" y="0"/>
                  </a:lnTo>
                  <a:lnTo>
                    <a:pt x="114300" y="0"/>
                  </a:lnTo>
                  <a:lnTo>
                    <a:pt x="114300" y="387849"/>
                  </a:lnTo>
                  <a:lnTo>
                    <a:pt x="0" y="387849"/>
                  </a:lnTo>
                  <a:close/>
                </a:path>
              </a:pathLst>
            </a:custGeom>
            <a:solidFill>
              <a:srgbClr val="92192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2" name="object 22"/>
          <p:cNvSpPr txBox="1"/>
          <p:nvPr/>
        </p:nvSpPr>
        <p:spPr>
          <a:xfrm>
            <a:off x="6452332" y="6045215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832549" y="6058982"/>
            <a:ext cx="131318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7083615" y="6058981"/>
            <a:ext cx="36449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5" name="object 2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8</a:t>
            </a:fld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55020" y="272620"/>
            <a:ext cx="708215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40" dirty="0">
                <a:solidFill>
                  <a:srgbClr val="767171"/>
                </a:solidFill>
                <a:latin typeface="Arial"/>
                <a:cs typeface="Arial"/>
              </a:rPr>
              <a:t>11: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Hemorrhagic</a:t>
            </a:r>
            <a:r>
              <a:rPr sz="2000" b="1" spc="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Shock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Fluid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Resuscitation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in 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982402" y="709606"/>
            <a:ext cx="10227310" cy="1056005"/>
          </a:xfrm>
          <a:prstGeom prst="rect">
            <a:avLst/>
          </a:prstGeom>
        </p:spPr>
        <p:txBody>
          <a:bodyPr vert="horz" wrap="square" lIns="0" tIns="84455" rIns="0" bIns="0" rtlCol="0">
            <a:spAutoFit/>
          </a:bodyPr>
          <a:lstStyle/>
          <a:p>
            <a:pPr marL="12700" marR="5080" indent="1358265">
              <a:lnSpc>
                <a:spcPts val="3790"/>
              </a:lnSpc>
              <a:spcBef>
                <a:spcPts val="665"/>
              </a:spcBef>
            </a:pPr>
            <a:r>
              <a:rPr sz="3600" spc="-30" dirty="0">
                <a:solidFill>
                  <a:srgbClr val="000000"/>
                </a:solidFill>
              </a:rPr>
              <a:t>APPROPRIATE</a:t>
            </a:r>
            <a:r>
              <a:rPr sz="3600" spc="-5" dirty="0">
                <a:solidFill>
                  <a:srgbClr val="000000"/>
                </a:solidFill>
              </a:rPr>
              <a:t> TECHNIQUES</a:t>
            </a:r>
            <a:r>
              <a:rPr sz="3600" dirty="0">
                <a:solidFill>
                  <a:srgbClr val="000000"/>
                </a:solidFill>
              </a:rPr>
              <a:t> </a:t>
            </a:r>
            <a:r>
              <a:rPr sz="3600" spc="-5" dirty="0">
                <a:solidFill>
                  <a:srgbClr val="000000"/>
                </a:solidFill>
              </a:rPr>
              <a:t>FOR </a:t>
            </a:r>
            <a:r>
              <a:rPr sz="3600" dirty="0">
                <a:solidFill>
                  <a:srgbClr val="000000"/>
                </a:solidFill>
              </a:rPr>
              <a:t> </a:t>
            </a:r>
            <a:r>
              <a:rPr sz="3600" spc="-35" dirty="0">
                <a:solidFill>
                  <a:srgbClr val="921928"/>
                </a:solidFill>
              </a:rPr>
              <a:t>TREATMENT</a:t>
            </a:r>
            <a:r>
              <a:rPr sz="3600" spc="-5" dirty="0">
                <a:solidFill>
                  <a:srgbClr val="921928"/>
                </a:solidFill>
              </a:rPr>
              <a:t> OF HEMORRHAGIC</a:t>
            </a:r>
            <a:r>
              <a:rPr sz="3600" dirty="0">
                <a:solidFill>
                  <a:srgbClr val="921928"/>
                </a:solidFill>
              </a:rPr>
              <a:t> </a:t>
            </a:r>
            <a:r>
              <a:rPr sz="3600" spc="-5" dirty="0">
                <a:solidFill>
                  <a:srgbClr val="921928"/>
                </a:solidFill>
              </a:rPr>
              <a:t>SHOCK </a:t>
            </a:r>
            <a:r>
              <a:rPr sz="2400" spc="-40" dirty="0">
                <a:solidFill>
                  <a:srgbClr val="000000"/>
                </a:solidFill>
              </a:rPr>
              <a:t>(CONT.)</a:t>
            </a:r>
            <a:endParaRPr sz="2400"/>
          </a:p>
        </p:txBody>
      </p:sp>
      <p:sp>
        <p:nvSpPr>
          <p:cNvPr id="5" name="object 5"/>
          <p:cNvSpPr/>
          <p:nvPr/>
        </p:nvSpPr>
        <p:spPr>
          <a:xfrm>
            <a:off x="6358229" y="2400577"/>
            <a:ext cx="114300" cy="360045"/>
          </a:xfrm>
          <a:custGeom>
            <a:avLst/>
            <a:gdLst/>
            <a:ahLst/>
            <a:cxnLst/>
            <a:rect l="l" t="t" r="r" b="b"/>
            <a:pathLst>
              <a:path w="114300" h="360044">
                <a:moveTo>
                  <a:pt x="0" y="360000"/>
                </a:moveTo>
                <a:lnTo>
                  <a:pt x="0" y="0"/>
                </a:lnTo>
                <a:lnTo>
                  <a:pt x="114300" y="0"/>
                </a:lnTo>
                <a:lnTo>
                  <a:pt x="114300" y="360000"/>
                </a:lnTo>
                <a:lnTo>
                  <a:pt x="0" y="36000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360507" y="4730032"/>
            <a:ext cx="5532755" cy="981710"/>
          </a:xfrm>
          <a:custGeom>
            <a:avLst/>
            <a:gdLst/>
            <a:ahLst/>
            <a:cxnLst/>
            <a:rect l="l" t="t" r="r" b="b"/>
            <a:pathLst>
              <a:path w="5532755" h="981710">
                <a:moveTo>
                  <a:pt x="5419642" y="0"/>
                </a:moveTo>
                <a:lnTo>
                  <a:pt x="112651" y="0"/>
                </a:lnTo>
                <a:lnTo>
                  <a:pt x="68802" y="8852"/>
                </a:lnTo>
                <a:lnTo>
                  <a:pt x="32994" y="32994"/>
                </a:lnTo>
                <a:lnTo>
                  <a:pt x="8852" y="68801"/>
                </a:lnTo>
                <a:lnTo>
                  <a:pt x="0" y="112650"/>
                </a:lnTo>
                <a:lnTo>
                  <a:pt x="0" y="868546"/>
                </a:lnTo>
                <a:lnTo>
                  <a:pt x="8852" y="912395"/>
                </a:lnTo>
                <a:lnTo>
                  <a:pt x="32994" y="948202"/>
                </a:lnTo>
                <a:lnTo>
                  <a:pt x="68802" y="972344"/>
                </a:lnTo>
                <a:lnTo>
                  <a:pt x="112651" y="981197"/>
                </a:lnTo>
                <a:lnTo>
                  <a:pt x="5419642" y="981197"/>
                </a:lnTo>
                <a:lnTo>
                  <a:pt x="5463491" y="972344"/>
                </a:lnTo>
                <a:lnTo>
                  <a:pt x="5499299" y="948202"/>
                </a:lnTo>
                <a:lnTo>
                  <a:pt x="5523441" y="912395"/>
                </a:lnTo>
                <a:lnTo>
                  <a:pt x="5532294" y="868546"/>
                </a:lnTo>
                <a:lnTo>
                  <a:pt x="5532294" y="112650"/>
                </a:lnTo>
                <a:lnTo>
                  <a:pt x="5523441" y="68801"/>
                </a:lnTo>
                <a:lnTo>
                  <a:pt x="5499299" y="32994"/>
                </a:lnTo>
                <a:lnTo>
                  <a:pt x="5463491" y="8852"/>
                </a:lnTo>
                <a:lnTo>
                  <a:pt x="5419642" y="0"/>
                </a:lnTo>
                <a:close/>
              </a:path>
            </a:pathLst>
          </a:custGeom>
          <a:solidFill>
            <a:srgbClr val="FFF4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1350716" y="4875320"/>
            <a:ext cx="3992879" cy="62230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080">
              <a:lnSpc>
                <a:spcPts val="2300"/>
              </a:lnSpc>
              <a:spcBef>
                <a:spcPts val="259"/>
              </a:spcBef>
            </a:pPr>
            <a:r>
              <a:rPr sz="2000" b="1" dirty="0">
                <a:latin typeface="Arial"/>
                <a:cs typeface="Arial"/>
              </a:rPr>
              <a:t>REASSESS</a:t>
            </a:r>
            <a:r>
              <a:rPr sz="2000" b="1" spc="-20" dirty="0">
                <a:latin typeface="Arial"/>
                <a:cs typeface="Arial"/>
              </a:rPr>
              <a:t> </a:t>
            </a:r>
            <a:r>
              <a:rPr sz="2000" spc="-5" dirty="0">
                <a:latin typeface="Arial MT"/>
                <a:cs typeface="Arial MT"/>
              </a:rPr>
              <a:t>after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every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transfusion </a:t>
            </a:r>
            <a:r>
              <a:rPr sz="2000" spc="-5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of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</a:t>
            </a:r>
            <a:r>
              <a:rPr sz="2000" spc="-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unit</a:t>
            </a:r>
            <a:r>
              <a:rPr sz="2000" spc="-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of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blood</a:t>
            </a:r>
            <a:r>
              <a:rPr sz="2000" spc="-5" dirty="0">
                <a:latin typeface="Arial MT"/>
                <a:cs typeface="Arial MT"/>
              </a:rPr>
              <a:t> products</a:t>
            </a:r>
            <a:endParaRPr sz="2000">
              <a:latin typeface="Arial MT"/>
              <a:cs typeface="Arial MT"/>
            </a:endParaRPr>
          </a:p>
        </p:txBody>
      </p:sp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92538" y="4927760"/>
            <a:ext cx="612320" cy="533079"/>
          </a:xfrm>
          <a:prstGeom prst="rect">
            <a:avLst/>
          </a:prstGeom>
        </p:spPr>
      </p:pic>
      <p:sp>
        <p:nvSpPr>
          <p:cNvPr id="9" name="object 9"/>
          <p:cNvSpPr/>
          <p:nvPr/>
        </p:nvSpPr>
        <p:spPr>
          <a:xfrm>
            <a:off x="1917001" y="3332034"/>
            <a:ext cx="114300" cy="422275"/>
          </a:xfrm>
          <a:custGeom>
            <a:avLst/>
            <a:gdLst/>
            <a:ahLst/>
            <a:cxnLst/>
            <a:rect l="l" t="t" r="r" b="b"/>
            <a:pathLst>
              <a:path w="114300" h="422275">
                <a:moveTo>
                  <a:pt x="0" y="422015"/>
                </a:moveTo>
                <a:lnTo>
                  <a:pt x="0" y="0"/>
                </a:lnTo>
                <a:lnTo>
                  <a:pt x="114300" y="0"/>
                </a:lnTo>
                <a:lnTo>
                  <a:pt x="114300" y="422015"/>
                </a:lnTo>
                <a:lnTo>
                  <a:pt x="0" y="422015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1898537" y="1948168"/>
            <a:ext cx="3818890" cy="17449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840"/>
              </a:lnSpc>
              <a:spcBef>
                <a:spcPts val="100"/>
              </a:spcBef>
            </a:pPr>
            <a:r>
              <a:rPr sz="2400" b="1" spc="-5" dirty="0">
                <a:latin typeface="Arial"/>
                <a:cs typeface="Arial"/>
              </a:rPr>
              <a:t>RISK</a:t>
            </a:r>
            <a:r>
              <a:rPr sz="2400" b="1" spc="-20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OF</a:t>
            </a:r>
            <a:r>
              <a:rPr sz="2400" b="1" spc="-20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HYPOCALCEMIA</a:t>
            </a:r>
            <a:endParaRPr sz="2400">
              <a:latin typeface="Arial"/>
              <a:cs typeface="Arial"/>
            </a:endParaRPr>
          </a:p>
          <a:p>
            <a:pPr marL="12700" marR="866775">
              <a:lnSpc>
                <a:spcPts val="2800"/>
              </a:lnSpc>
              <a:spcBef>
                <a:spcPts val="120"/>
              </a:spcBef>
            </a:pPr>
            <a:r>
              <a:rPr sz="2400" spc="-5" dirty="0">
                <a:latin typeface="Arial MT"/>
                <a:cs typeface="Arial MT"/>
              </a:rPr>
              <a:t>from</a:t>
            </a:r>
            <a:r>
              <a:rPr sz="2400" spc="-2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citrate</a:t>
            </a:r>
            <a:r>
              <a:rPr sz="2400" spc="-2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binding</a:t>
            </a:r>
            <a:r>
              <a:rPr sz="2400" spc="-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to </a:t>
            </a:r>
            <a:r>
              <a:rPr sz="2400" spc="-65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endogenous</a:t>
            </a:r>
            <a:r>
              <a:rPr sz="2400" spc="-4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calcium</a:t>
            </a:r>
            <a:endParaRPr sz="2400">
              <a:latin typeface="Arial MT"/>
              <a:cs typeface="Arial MT"/>
            </a:endParaRPr>
          </a:p>
          <a:p>
            <a:pPr marL="278765">
              <a:lnSpc>
                <a:spcPct val="100000"/>
              </a:lnSpc>
              <a:spcBef>
                <a:spcPts val="2095"/>
              </a:spcBef>
            </a:pPr>
            <a:r>
              <a:rPr sz="2400" dirty="0">
                <a:latin typeface="Arial MT"/>
                <a:cs typeface="Arial MT"/>
              </a:rPr>
              <a:t>Replace</a:t>
            </a:r>
            <a:r>
              <a:rPr sz="2400" spc="-2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with</a:t>
            </a:r>
            <a:r>
              <a:rPr sz="2400" spc="-20" dirty="0">
                <a:latin typeface="Arial MT"/>
                <a:cs typeface="Arial MT"/>
              </a:rPr>
              <a:t> </a:t>
            </a:r>
            <a:r>
              <a:rPr sz="2400" b="1" dirty="0">
                <a:latin typeface="Arial"/>
                <a:cs typeface="Arial"/>
              </a:rPr>
              <a:t>1</a:t>
            </a:r>
            <a:r>
              <a:rPr sz="2400" b="1" spc="-15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gm</a:t>
            </a:r>
            <a:r>
              <a:rPr sz="2400" b="1" spc="-15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Ca++</a:t>
            </a:r>
            <a:endParaRPr sz="2400">
              <a:latin typeface="Arial"/>
              <a:cs typeface="Arial"/>
            </a:endParaRPr>
          </a:p>
        </p:txBody>
      </p:sp>
      <p:pic>
        <p:nvPicPr>
          <p:cNvPr id="11" name="object 11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511402" y="2058766"/>
            <a:ext cx="1162215" cy="2425787"/>
          </a:xfrm>
          <a:prstGeom prst="rect">
            <a:avLst/>
          </a:prstGeom>
        </p:spPr>
      </p:pic>
      <p:sp>
        <p:nvSpPr>
          <p:cNvPr id="12" name="object 12"/>
          <p:cNvSpPr/>
          <p:nvPr/>
        </p:nvSpPr>
        <p:spPr>
          <a:xfrm>
            <a:off x="6358229" y="2895840"/>
            <a:ext cx="114300" cy="360045"/>
          </a:xfrm>
          <a:custGeom>
            <a:avLst/>
            <a:gdLst/>
            <a:ahLst/>
            <a:cxnLst/>
            <a:rect l="l" t="t" r="r" b="b"/>
            <a:pathLst>
              <a:path w="114300" h="360045">
                <a:moveTo>
                  <a:pt x="0" y="360000"/>
                </a:moveTo>
                <a:lnTo>
                  <a:pt x="0" y="0"/>
                </a:lnTo>
                <a:lnTo>
                  <a:pt x="114300" y="0"/>
                </a:lnTo>
                <a:lnTo>
                  <a:pt x="114300" y="360000"/>
                </a:lnTo>
                <a:lnTo>
                  <a:pt x="0" y="36000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6358229" y="3391103"/>
            <a:ext cx="114300" cy="360045"/>
          </a:xfrm>
          <a:custGeom>
            <a:avLst/>
            <a:gdLst/>
            <a:ahLst/>
            <a:cxnLst/>
            <a:rect l="l" t="t" r="r" b="b"/>
            <a:pathLst>
              <a:path w="114300" h="360045">
                <a:moveTo>
                  <a:pt x="0" y="360000"/>
                </a:moveTo>
                <a:lnTo>
                  <a:pt x="0" y="0"/>
                </a:lnTo>
                <a:lnTo>
                  <a:pt x="114300" y="0"/>
                </a:lnTo>
                <a:lnTo>
                  <a:pt x="114300" y="360000"/>
                </a:lnTo>
                <a:lnTo>
                  <a:pt x="0" y="36000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>
            <a:spLocks noGrp="1"/>
          </p:cNvSpPr>
          <p:nvPr>
            <p:ph sz="half" idx="3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04800" marR="485775" indent="-292735">
              <a:lnSpc>
                <a:spcPct val="135600"/>
              </a:lnSpc>
              <a:spcBef>
                <a:spcPts val="100"/>
              </a:spcBef>
            </a:pPr>
            <a:r>
              <a:rPr dirty="0"/>
              <a:t>End </a:t>
            </a:r>
            <a:r>
              <a:rPr spc="-5" dirty="0"/>
              <a:t>points for </a:t>
            </a:r>
            <a:r>
              <a:rPr b="1" spc="-5" dirty="0">
                <a:solidFill>
                  <a:srgbClr val="921928"/>
                </a:solidFill>
                <a:latin typeface="Arial"/>
                <a:cs typeface="Arial"/>
              </a:rPr>
              <a:t>fluid resuscitation</a:t>
            </a:r>
            <a:r>
              <a:rPr spc="-5" dirty="0"/>
              <a:t>: </a:t>
            </a:r>
            <a:r>
              <a:rPr spc="-570" dirty="0"/>
              <a:t> </a:t>
            </a:r>
            <a:r>
              <a:rPr dirty="0"/>
              <a:t>A</a:t>
            </a:r>
            <a:r>
              <a:rPr spc="-125" dirty="0"/>
              <a:t> </a:t>
            </a:r>
            <a:r>
              <a:rPr dirty="0"/>
              <a:t>palpable</a:t>
            </a:r>
            <a:r>
              <a:rPr spc="-5" dirty="0"/>
              <a:t> </a:t>
            </a:r>
            <a:r>
              <a:rPr dirty="0"/>
              <a:t>radial</a:t>
            </a:r>
            <a:r>
              <a:rPr spc="-10" dirty="0"/>
              <a:t> </a:t>
            </a:r>
            <a:r>
              <a:rPr dirty="0"/>
              <a:t>pulse</a:t>
            </a:r>
          </a:p>
          <a:p>
            <a:pPr marL="304800" marR="1191260">
              <a:lnSpc>
                <a:spcPct val="146800"/>
              </a:lnSpc>
            </a:pPr>
            <a:r>
              <a:rPr spc="-5" dirty="0"/>
              <a:t>Improved mental status </a:t>
            </a:r>
            <a:r>
              <a:rPr dirty="0"/>
              <a:t> </a:t>
            </a:r>
            <a:r>
              <a:rPr spc="-5" dirty="0"/>
              <a:t>Systolic</a:t>
            </a:r>
            <a:r>
              <a:rPr spc="-20" dirty="0"/>
              <a:t> </a:t>
            </a:r>
            <a:r>
              <a:rPr dirty="0"/>
              <a:t>BP</a:t>
            </a:r>
            <a:r>
              <a:rPr spc="-55" dirty="0"/>
              <a:t> </a:t>
            </a:r>
            <a:r>
              <a:rPr dirty="0"/>
              <a:t>of</a:t>
            </a:r>
            <a:r>
              <a:rPr spc="-15" dirty="0"/>
              <a:t> </a:t>
            </a:r>
            <a:r>
              <a:rPr dirty="0"/>
              <a:t>100</a:t>
            </a:r>
            <a:r>
              <a:rPr spc="-15" dirty="0"/>
              <a:t> </a:t>
            </a:r>
            <a:r>
              <a:rPr dirty="0"/>
              <a:t>mm</a:t>
            </a:r>
            <a:r>
              <a:rPr spc="-15" dirty="0"/>
              <a:t> </a:t>
            </a:r>
            <a:r>
              <a:rPr dirty="0"/>
              <a:t>Hg</a:t>
            </a: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250"/>
          </a:p>
          <a:p>
            <a:pPr marL="50800">
              <a:lnSpc>
                <a:spcPct val="100000"/>
              </a:lnSpc>
            </a:pPr>
            <a:r>
              <a:rPr dirty="0"/>
              <a:t>More</a:t>
            </a:r>
            <a:r>
              <a:rPr spc="-15" dirty="0"/>
              <a:t> </a:t>
            </a:r>
            <a:r>
              <a:rPr dirty="0"/>
              <a:t>is</a:t>
            </a:r>
            <a:r>
              <a:rPr spc="-15" dirty="0"/>
              <a:t> </a:t>
            </a:r>
            <a:r>
              <a:rPr b="1" spc="-5" dirty="0">
                <a:latin typeface="Arial"/>
                <a:cs typeface="Arial"/>
              </a:rPr>
              <a:t>not</a:t>
            </a:r>
            <a:r>
              <a:rPr b="1" spc="-15" dirty="0">
                <a:latin typeface="Arial"/>
                <a:cs typeface="Arial"/>
              </a:rPr>
              <a:t> </a:t>
            </a:r>
            <a:r>
              <a:rPr b="1" spc="-5" dirty="0">
                <a:latin typeface="Arial"/>
                <a:cs typeface="Arial"/>
              </a:rPr>
              <a:t>necessarily</a:t>
            </a:r>
            <a:r>
              <a:rPr b="1" spc="-15" dirty="0">
                <a:latin typeface="Arial"/>
                <a:cs typeface="Arial"/>
              </a:rPr>
              <a:t> </a:t>
            </a:r>
            <a:r>
              <a:rPr dirty="0"/>
              <a:t>better</a:t>
            </a:r>
          </a:p>
          <a:p>
            <a:pPr marL="255270" marR="583565">
              <a:lnSpc>
                <a:spcPts val="2400"/>
              </a:lnSpc>
              <a:spcBef>
                <a:spcPts val="1050"/>
              </a:spcBef>
            </a:pPr>
            <a:r>
              <a:rPr spc="-5" dirty="0"/>
              <a:t>Potential</a:t>
            </a:r>
            <a:r>
              <a:rPr dirty="0"/>
              <a:t> </a:t>
            </a:r>
            <a:r>
              <a:rPr spc="-5" dirty="0"/>
              <a:t>for </a:t>
            </a:r>
            <a:r>
              <a:rPr dirty="0"/>
              <a:t>clot</a:t>
            </a:r>
            <a:r>
              <a:rPr spc="-5" dirty="0"/>
              <a:t> disruption</a:t>
            </a:r>
            <a:r>
              <a:rPr dirty="0"/>
              <a:t> </a:t>
            </a:r>
            <a:r>
              <a:rPr spc="-5" dirty="0"/>
              <a:t>from </a:t>
            </a:r>
            <a:r>
              <a:rPr spc="-565" dirty="0"/>
              <a:t> </a:t>
            </a:r>
            <a:r>
              <a:rPr dirty="0"/>
              <a:t>higher</a:t>
            </a:r>
            <a:r>
              <a:rPr spc="-10" dirty="0"/>
              <a:t> </a:t>
            </a:r>
            <a:r>
              <a:rPr dirty="0"/>
              <a:t>pressures</a:t>
            </a:r>
          </a:p>
          <a:p>
            <a:pPr marL="255270" marR="5080">
              <a:lnSpc>
                <a:spcPts val="2400"/>
              </a:lnSpc>
              <a:spcBef>
                <a:spcPts val="600"/>
              </a:spcBef>
            </a:pPr>
            <a:r>
              <a:rPr dirty="0"/>
              <a:t>Blood </a:t>
            </a:r>
            <a:r>
              <a:rPr spc="-5" dirty="0"/>
              <a:t>products </a:t>
            </a:r>
            <a:r>
              <a:rPr dirty="0"/>
              <a:t>are a valuable </a:t>
            </a:r>
            <a:r>
              <a:rPr spc="5" dirty="0"/>
              <a:t> </a:t>
            </a:r>
            <a:r>
              <a:rPr dirty="0"/>
              <a:t>resource</a:t>
            </a:r>
            <a:r>
              <a:rPr spc="-25" dirty="0"/>
              <a:t> </a:t>
            </a:r>
            <a:r>
              <a:rPr spc="-5" dirty="0"/>
              <a:t>to</a:t>
            </a:r>
            <a:r>
              <a:rPr spc="-25" dirty="0"/>
              <a:t> </a:t>
            </a:r>
            <a:r>
              <a:rPr dirty="0"/>
              <a:t>conserve,</a:t>
            </a:r>
            <a:r>
              <a:rPr spc="-30" dirty="0"/>
              <a:t> </a:t>
            </a:r>
            <a:r>
              <a:rPr dirty="0"/>
              <a:t>when</a:t>
            </a:r>
            <a:r>
              <a:rPr spc="-20" dirty="0"/>
              <a:t> </a:t>
            </a:r>
            <a:r>
              <a:rPr dirty="0"/>
              <a:t>possible</a:t>
            </a:r>
          </a:p>
        </p:txBody>
      </p:sp>
      <p:sp>
        <p:nvSpPr>
          <p:cNvPr id="15" name="object 15"/>
          <p:cNvSpPr/>
          <p:nvPr/>
        </p:nvSpPr>
        <p:spPr>
          <a:xfrm>
            <a:off x="6354794" y="4449094"/>
            <a:ext cx="114300" cy="612140"/>
          </a:xfrm>
          <a:custGeom>
            <a:avLst/>
            <a:gdLst/>
            <a:ahLst/>
            <a:cxnLst/>
            <a:rect l="l" t="t" r="r" b="b"/>
            <a:pathLst>
              <a:path w="114300" h="612139">
                <a:moveTo>
                  <a:pt x="0" y="612000"/>
                </a:moveTo>
                <a:lnTo>
                  <a:pt x="0" y="0"/>
                </a:lnTo>
                <a:lnTo>
                  <a:pt x="114300" y="0"/>
                </a:lnTo>
                <a:lnTo>
                  <a:pt x="114300" y="612000"/>
                </a:lnTo>
                <a:lnTo>
                  <a:pt x="0" y="61200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6354794" y="5162320"/>
            <a:ext cx="114300" cy="612140"/>
          </a:xfrm>
          <a:custGeom>
            <a:avLst/>
            <a:gdLst/>
            <a:ahLst/>
            <a:cxnLst/>
            <a:rect l="l" t="t" r="r" b="b"/>
            <a:pathLst>
              <a:path w="114300" h="612139">
                <a:moveTo>
                  <a:pt x="0" y="612000"/>
                </a:moveTo>
                <a:lnTo>
                  <a:pt x="0" y="0"/>
                </a:lnTo>
                <a:lnTo>
                  <a:pt x="114300" y="0"/>
                </a:lnTo>
                <a:lnTo>
                  <a:pt x="114300" y="612000"/>
                </a:lnTo>
                <a:lnTo>
                  <a:pt x="0" y="61200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6452332" y="6045215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832549" y="6058982"/>
            <a:ext cx="131318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7083615" y="6058981"/>
            <a:ext cx="36449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1" name="object 2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9</a:t>
            </a:fld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</a:t>
            </a:r>
            <a:r>
              <a:rPr dirty="0"/>
              <a:t> </a:t>
            </a:r>
            <a:r>
              <a:rPr spc="-40" dirty="0"/>
              <a:t>11:</a:t>
            </a:r>
            <a:r>
              <a:rPr dirty="0"/>
              <a:t> </a:t>
            </a:r>
            <a:r>
              <a:rPr spc="-5" dirty="0"/>
              <a:t>Hemorrhagic</a:t>
            </a:r>
            <a:r>
              <a:rPr spc="5" dirty="0"/>
              <a:t> </a:t>
            </a:r>
            <a:r>
              <a:rPr spc="-5" dirty="0"/>
              <a:t>Shock</a:t>
            </a:r>
            <a:r>
              <a:rPr dirty="0"/>
              <a:t> </a:t>
            </a:r>
            <a:r>
              <a:rPr spc="-5" dirty="0"/>
              <a:t>Fluid</a:t>
            </a:r>
            <a:r>
              <a:rPr dirty="0"/>
              <a:t> </a:t>
            </a:r>
            <a:r>
              <a:rPr spc="-5" dirty="0"/>
              <a:t>Resuscitation</a:t>
            </a:r>
            <a:r>
              <a:rPr dirty="0"/>
              <a:t> </a:t>
            </a:r>
            <a:r>
              <a:rPr spc="-5" dirty="0"/>
              <a:t>in 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5023036" y="724241"/>
            <a:ext cx="2225675" cy="596900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2700" marR="5080" indent="509270">
              <a:lnSpc>
                <a:spcPts val="2080"/>
              </a:lnSpc>
              <a:spcBef>
                <a:spcPts val="450"/>
              </a:spcBef>
            </a:pPr>
            <a:r>
              <a:rPr sz="2000" b="1" spc="5" dirty="0">
                <a:solidFill>
                  <a:srgbClr val="921928"/>
                </a:solidFill>
                <a:latin typeface="Arial"/>
                <a:cs typeface="Arial"/>
              </a:rPr>
              <a:t>CALCIUM </a:t>
            </a:r>
            <a:r>
              <a:rPr sz="2000" b="1" spc="1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000" b="1" spc="10" dirty="0">
                <a:latin typeface="Arial"/>
                <a:cs typeface="Arial"/>
              </a:rPr>
              <a:t>ADM</a:t>
            </a:r>
            <a:r>
              <a:rPr sz="2000" b="1" spc="-5" dirty="0">
                <a:latin typeface="Arial"/>
                <a:cs typeface="Arial"/>
              </a:rPr>
              <a:t>I</a:t>
            </a:r>
            <a:r>
              <a:rPr sz="2000" b="1" spc="10" dirty="0">
                <a:latin typeface="Arial"/>
                <a:cs typeface="Arial"/>
              </a:rPr>
              <a:t>N</a:t>
            </a:r>
            <a:r>
              <a:rPr sz="2000" b="1" spc="-5" dirty="0">
                <a:latin typeface="Arial"/>
                <a:cs typeface="Arial"/>
              </a:rPr>
              <a:t>I</a:t>
            </a:r>
            <a:r>
              <a:rPr sz="2000" b="1" spc="10" dirty="0">
                <a:latin typeface="Arial"/>
                <a:cs typeface="Arial"/>
              </a:rPr>
              <a:t>S</a:t>
            </a:r>
            <a:r>
              <a:rPr sz="2000" b="1" dirty="0">
                <a:latin typeface="Arial"/>
                <a:cs typeface="Arial"/>
              </a:rPr>
              <a:t>T</a:t>
            </a:r>
            <a:r>
              <a:rPr sz="2000" b="1" spc="10" dirty="0">
                <a:latin typeface="Arial"/>
                <a:cs typeface="Arial"/>
              </a:rPr>
              <a:t>R</a:t>
            </a:r>
            <a:r>
              <a:rPr sz="2000" b="1" spc="-140" dirty="0">
                <a:latin typeface="Arial"/>
                <a:cs typeface="Arial"/>
              </a:rPr>
              <a:t>A</a:t>
            </a:r>
            <a:r>
              <a:rPr sz="2000" b="1" dirty="0">
                <a:latin typeface="Arial"/>
                <a:cs typeface="Arial"/>
              </a:rPr>
              <a:t>TIO</a:t>
            </a:r>
            <a:r>
              <a:rPr sz="2000" b="1" spc="10" dirty="0">
                <a:latin typeface="Arial"/>
                <a:cs typeface="Arial"/>
              </a:rPr>
              <a:t>N</a:t>
            </a:r>
            <a:endParaRPr sz="20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340347" y="1933481"/>
            <a:ext cx="2938780" cy="1295400"/>
          </a:xfrm>
          <a:prstGeom prst="rect">
            <a:avLst/>
          </a:prstGeom>
        </p:spPr>
        <p:txBody>
          <a:bodyPr vert="horz" wrap="square" lIns="0" tIns="1066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sz="1800" b="1" spc="-5" dirty="0">
                <a:latin typeface="Arial"/>
                <a:cs typeface="Arial"/>
              </a:rPr>
              <a:t>DOSAGE(S):</a:t>
            </a:r>
            <a:endParaRPr sz="1800">
              <a:latin typeface="Arial"/>
              <a:cs typeface="Arial"/>
            </a:endParaRPr>
          </a:p>
          <a:p>
            <a:pPr marL="244475" marR="5080">
              <a:lnSpc>
                <a:spcPts val="2100"/>
              </a:lnSpc>
              <a:spcBef>
                <a:spcPts val="860"/>
              </a:spcBef>
            </a:pPr>
            <a:r>
              <a:rPr sz="1800" dirty="0">
                <a:latin typeface="Arial MT"/>
                <a:cs typeface="Arial MT"/>
              </a:rPr>
              <a:t>Calcium </a:t>
            </a:r>
            <a:r>
              <a:rPr sz="1800" b="1" dirty="0">
                <a:latin typeface="Arial"/>
                <a:cs typeface="Arial"/>
              </a:rPr>
              <a:t>1 gram </a:t>
            </a:r>
            <a:r>
              <a:rPr sz="1800" spc="-5" dirty="0">
                <a:latin typeface="Arial MT"/>
                <a:cs typeface="Arial MT"/>
              </a:rPr>
              <a:t>after the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first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unit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blood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has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been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administered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340347" y="3470180"/>
            <a:ext cx="2287270" cy="1028700"/>
          </a:xfrm>
          <a:prstGeom prst="rect">
            <a:avLst/>
          </a:prstGeom>
        </p:spPr>
        <p:txBody>
          <a:bodyPr vert="horz" wrap="square" lIns="0" tIns="1066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sz="1800" b="1" spc="-5" dirty="0">
                <a:latin typeface="Arial"/>
                <a:cs typeface="Arial"/>
              </a:rPr>
              <a:t>ROUTE(S):</a:t>
            </a:r>
            <a:endParaRPr sz="1800">
              <a:latin typeface="Arial"/>
              <a:cs typeface="Arial"/>
            </a:endParaRPr>
          </a:p>
          <a:p>
            <a:pPr marL="12700" marR="5080">
              <a:lnSpc>
                <a:spcPts val="2100"/>
              </a:lnSpc>
              <a:spcBef>
                <a:spcPts val="860"/>
              </a:spcBef>
            </a:pPr>
            <a:r>
              <a:rPr sz="1800" i="1" dirty="0">
                <a:latin typeface="Arial"/>
                <a:cs typeface="Arial"/>
              </a:rPr>
              <a:t>Calcium</a:t>
            </a:r>
            <a:r>
              <a:rPr sz="1800" i="1" spc="-4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is</a:t>
            </a:r>
            <a:r>
              <a:rPr sz="1800" i="1" spc="-4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available</a:t>
            </a:r>
            <a:r>
              <a:rPr sz="1800" i="1" spc="-3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in </a:t>
            </a:r>
            <a:r>
              <a:rPr sz="1800" i="1" spc="-484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IV </a:t>
            </a:r>
            <a:r>
              <a:rPr sz="1800" i="1" dirty="0">
                <a:latin typeface="Arial"/>
                <a:cs typeface="Arial"/>
              </a:rPr>
              <a:t>or</a:t>
            </a:r>
            <a:r>
              <a:rPr sz="1800" i="1" spc="-10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IO</a:t>
            </a:r>
            <a:r>
              <a:rPr sz="1800" i="1" spc="-10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form</a:t>
            </a:r>
            <a:endParaRPr sz="18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340347" y="4825731"/>
            <a:ext cx="2770505" cy="1073785"/>
          </a:xfrm>
          <a:prstGeom prst="rect">
            <a:avLst/>
          </a:prstGeom>
        </p:spPr>
        <p:txBody>
          <a:bodyPr vert="horz" wrap="square" lIns="0" tIns="1225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65"/>
              </a:spcBef>
            </a:pPr>
            <a:r>
              <a:rPr sz="1800" b="1" spc="-15" dirty="0">
                <a:latin typeface="Arial"/>
                <a:cs typeface="Arial"/>
              </a:rPr>
              <a:t>INDICATIONS:</a:t>
            </a:r>
            <a:endParaRPr sz="1800">
              <a:latin typeface="Arial"/>
              <a:cs typeface="Arial"/>
            </a:endParaRPr>
          </a:p>
          <a:p>
            <a:pPr marL="12700" marR="5080">
              <a:lnSpc>
                <a:spcPct val="101899"/>
              </a:lnSpc>
              <a:spcBef>
                <a:spcPts val="825"/>
              </a:spcBef>
            </a:pPr>
            <a:r>
              <a:rPr sz="1800" spc="-5" dirty="0">
                <a:latin typeface="Microsoft Sans Serif"/>
                <a:cs typeface="Microsoft Sans Serif"/>
              </a:rPr>
              <a:t>For</a:t>
            </a:r>
            <a:r>
              <a:rPr sz="1800" spc="5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use</a:t>
            </a:r>
            <a:r>
              <a:rPr sz="1800" spc="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after</a:t>
            </a:r>
            <a:r>
              <a:rPr sz="1800" spc="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blood</a:t>
            </a:r>
            <a:r>
              <a:rPr sz="1800" spc="5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product </a:t>
            </a:r>
            <a:r>
              <a:rPr sz="1800" spc="-46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transfusions</a:t>
            </a:r>
            <a:endParaRPr sz="1800">
              <a:latin typeface="Microsoft Sans Serif"/>
              <a:cs typeface="Microsoft Sans Serif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303306" y="2027461"/>
            <a:ext cx="25361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 dirty="0">
                <a:latin typeface="Arial"/>
                <a:cs typeface="Arial"/>
              </a:rPr>
              <a:t>CONTRAINDICATIONS</a:t>
            </a:r>
            <a:r>
              <a:rPr sz="1800" spc="-10" dirty="0">
                <a:latin typeface="Arial MT"/>
                <a:cs typeface="Arial MT"/>
              </a:rPr>
              <a:t>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557327" y="2462610"/>
            <a:ext cx="213487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5" dirty="0">
                <a:latin typeface="Microsoft Sans Serif"/>
                <a:cs typeface="Microsoft Sans Serif"/>
              </a:rPr>
              <a:t>Ventricular</a:t>
            </a:r>
            <a:r>
              <a:rPr sz="1800" spc="10" dirty="0">
                <a:latin typeface="Microsoft Sans Serif"/>
                <a:cs typeface="Microsoft Sans Serif"/>
              </a:rPr>
              <a:t> </a:t>
            </a:r>
            <a:r>
              <a:rPr sz="1800" spc="-10" dirty="0">
                <a:latin typeface="Microsoft Sans Serif"/>
                <a:cs typeface="Microsoft Sans Serif"/>
              </a:rPr>
              <a:t>fibrillation</a:t>
            </a:r>
            <a:endParaRPr sz="1800">
              <a:latin typeface="Microsoft Sans Serif"/>
              <a:cs typeface="Microsoft Sans Serif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557327" y="2894410"/>
            <a:ext cx="153797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Microsoft Sans Serif"/>
                <a:cs typeface="Microsoft Sans Serif"/>
              </a:rPr>
              <a:t>Hypercalcemia</a:t>
            </a:r>
            <a:endParaRPr sz="1800">
              <a:latin typeface="Microsoft Sans Serif"/>
              <a:cs typeface="Microsoft Sans Serif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557327" y="3326210"/>
            <a:ext cx="199580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Microsoft Sans Serif"/>
                <a:cs typeface="Microsoft Sans Serif"/>
              </a:rPr>
              <a:t>Hypophosphatemia</a:t>
            </a:r>
            <a:endParaRPr sz="1800">
              <a:latin typeface="Microsoft Sans Serif"/>
              <a:cs typeface="Microsoft Sans Serif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557327" y="3758010"/>
            <a:ext cx="132207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Microsoft Sans Serif"/>
                <a:cs typeface="Microsoft Sans Serif"/>
              </a:rPr>
              <a:t>Renal</a:t>
            </a:r>
            <a:r>
              <a:rPr sz="1800" spc="-5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calculi</a:t>
            </a:r>
            <a:endParaRPr sz="1800">
              <a:latin typeface="Microsoft Sans Serif"/>
              <a:cs typeface="Microsoft Sans Serif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5350720" y="2430801"/>
            <a:ext cx="114300" cy="324485"/>
          </a:xfrm>
          <a:custGeom>
            <a:avLst/>
            <a:gdLst/>
            <a:ahLst/>
            <a:cxnLst/>
            <a:rect l="l" t="t" r="r" b="b"/>
            <a:pathLst>
              <a:path w="114300" h="324485">
                <a:moveTo>
                  <a:pt x="0" y="323999"/>
                </a:moveTo>
                <a:lnTo>
                  <a:pt x="0" y="0"/>
                </a:lnTo>
                <a:lnTo>
                  <a:pt x="114300" y="0"/>
                </a:lnTo>
                <a:lnTo>
                  <a:pt x="114300" y="323999"/>
                </a:lnTo>
                <a:lnTo>
                  <a:pt x="0" y="323999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2251329" y="4028200"/>
            <a:ext cx="10795" cy="494030"/>
          </a:xfrm>
          <a:custGeom>
            <a:avLst/>
            <a:gdLst/>
            <a:ahLst/>
            <a:cxnLst/>
            <a:rect l="l" t="t" r="r" b="b"/>
            <a:pathLst>
              <a:path w="10794" h="494029">
                <a:moveTo>
                  <a:pt x="0" y="493952"/>
                </a:moveTo>
                <a:lnTo>
                  <a:pt x="10278" y="0"/>
                </a:lnTo>
              </a:path>
            </a:pathLst>
          </a:custGeom>
          <a:ln w="114299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2204457" y="2429256"/>
            <a:ext cx="114300" cy="828040"/>
          </a:xfrm>
          <a:custGeom>
            <a:avLst/>
            <a:gdLst/>
            <a:ahLst/>
            <a:cxnLst/>
            <a:rect l="l" t="t" r="r" b="b"/>
            <a:pathLst>
              <a:path w="114300" h="828039">
                <a:moveTo>
                  <a:pt x="0" y="828007"/>
                </a:moveTo>
                <a:lnTo>
                  <a:pt x="0" y="0"/>
                </a:lnTo>
                <a:lnTo>
                  <a:pt x="114300" y="0"/>
                </a:lnTo>
                <a:lnTo>
                  <a:pt x="114300" y="828007"/>
                </a:lnTo>
                <a:lnTo>
                  <a:pt x="0" y="82800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6" name="object 1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12132" y="2012263"/>
            <a:ext cx="1162215" cy="2425787"/>
          </a:xfrm>
          <a:prstGeom prst="rect">
            <a:avLst/>
          </a:prstGeom>
        </p:spPr>
      </p:pic>
      <p:sp>
        <p:nvSpPr>
          <p:cNvPr id="17" name="object 17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8323873" y="2080429"/>
            <a:ext cx="181737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i="1" dirty="0">
                <a:latin typeface="Arial"/>
                <a:cs typeface="Arial"/>
              </a:rPr>
              <a:t>Use</a:t>
            </a:r>
            <a:r>
              <a:rPr sz="1800" i="1" spc="-25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cautiously</a:t>
            </a:r>
            <a:r>
              <a:rPr sz="1800" i="1" spc="-3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in:</a:t>
            </a:r>
            <a:endParaRPr sz="1800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8577922" y="2512229"/>
            <a:ext cx="194437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Microsoft Sans Serif"/>
                <a:cs typeface="Microsoft Sans Serif"/>
              </a:rPr>
              <a:t>Digitalized</a:t>
            </a:r>
            <a:r>
              <a:rPr sz="1800" spc="-4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patients</a:t>
            </a:r>
            <a:endParaRPr sz="1800">
              <a:latin typeface="Microsoft Sans Serif"/>
              <a:cs typeface="Microsoft Sans Serif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8577893" y="2944029"/>
            <a:ext cx="252857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Microsoft Sans Serif"/>
                <a:cs typeface="Microsoft Sans Serif"/>
              </a:rPr>
              <a:t>Patients with</a:t>
            </a:r>
            <a:r>
              <a:rPr sz="180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sarcoidosis</a:t>
            </a:r>
            <a:endParaRPr sz="1800">
              <a:latin typeface="Microsoft Sans Serif"/>
              <a:cs typeface="Microsoft Sans Serif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8577893" y="3375830"/>
            <a:ext cx="254190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Microsoft Sans Serif"/>
                <a:cs typeface="Microsoft Sans Serif"/>
              </a:rPr>
              <a:t>Renal</a:t>
            </a:r>
            <a:r>
              <a:rPr sz="1800" spc="5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or</a:t>
            </a:r>
            <a:r>
              <a:rPr sz="1800" spc="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cardiac</a:t>
            </a:r>
            <a:r>
              <a:rPr sz="1800" spc="1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disease</a:t>
            </a:r>
            <a:endParaRPr sz="1800">
              <a:latin typeface="Microsoft Sans Serif"/>
              <a:cs typeface="Microsoft Sans Serif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8577893" y="3807630"/>
            <a:ext cx="208407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Microsoft Sans Serif"/>
                <a:cs typeface="Microsoft Sans Serif"/>
              </a:rPr>
              <a:t>Respiratory</a:t>
            </a:r>
            <a:r>
              <a:rPr sz="1800" spc="-2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acidosis</a:t>
            </a:r>
            <a:endParaRPr sz="1800">
              <a:latin typeface="Microsoft Sans Serif"/>
              <a:cs typeface="Microsoft Sans Serif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8577893" y="4239430"/>
            <a:ext cx="280860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Microsoft Sans Serif"/>
                <a:cs typeface="Microsoft Sans Serif"/>
              </a:rPr>
              <a:t>Respiratory</a:t>
            </a:r>
            <a:r>
              <a:rPr sz="180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failure</a:t>
            </a:r>
            <a:r>
              <a:rPr sz="1800" spc="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potential</a:t>
            </a:r>
            <a:endParaRPr sz="1800">
              <a:latin typeface="Microsoft Sans Serif"/>
              <a:cs typeface="Microsoft Sans Serif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2194179" y="5399377"/>
            <a:ext cx="114300" cy="499745"/>
          </a:xfrm>
          <a:custGeom>
            <a:avLst/>
            <a:gdLst/>
            <a:ahLst/>
            <a:cxnLst/>
            <a:rect l="l" t="t" r="r" b="b"/>
            <a:pathLst>
              <a:path w="114300" h="499745">
                <a:moveTo>
                  <a:pt x="0" y="499399"/>
                </a:moveTo>
                <a:lnTo>
                  <a:pt x="0" y="0"/>
                </a:lnTo>
                <a:lnTo>
                  <a:pt x="114300" y="0"/>
                </a:lnTo>
                <a:lnTo>
                  <a:pt x="114300" y="499399"/>
                </a:lnTo>
                <a:lnTo>
                  <a:pt x="0" y="499399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5350720" y="2870935"/>
            <a:ext cx="114300" cy="324485"/>
          </a:xfrm>
          <a:custGeom>
            <a:avLst/>
            <a:gdLst/>
            <a:ahLst/>
            <a:cxnLst/>
            <a:rect l="l" t="t" r="r" b="b"/>
            <a:pathLst>
              <a:path w="114300" h="324485">
                <a:moveTo>
                  <a:pt x="0" y="323999"/>
                </a:moveTo>
                <a:lnTo>
                  <a:pt x="0" y="0"/>
                </a:lnTo>
                <a:lnTo>
                  <a:pt x="114300" y="0"/>
                </a:lnTo>
                <a:lnTo>
                  <a:pt x="114300" y="323999"/>
                </a:lnTo>
                <a:lnTo>
                  <a:pt x="0" y="323999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5350720" y="3311067"/>
            <a:ext cx="114300" cy="324485"/>
          </a:xfrm>
          <a:custGeom>
            <a:avLst/>
            <a:gdLst/>
            <a:ahLst/>
            <a:cxnLst/>
            <a:rect l="l" t="t" r="r" b="b"/>
            <a:pathLst>
              <a:path w="114300" h="324485">
                <a:moveTo>
                  <a:pt x="0" y="323999"/>
                </a:moveTo>
                <a:lnTo>
                  <a:pt x="0" y="0"/>
                </a:lnTo>
                <a:lnTo>
                  <a:pt x="114300" y="0"/>
                </a:lnTo>
                <a:lnTo>
                  <a:pt x="114300" y="323999"/>
                </a:lnTo>
                <a:lnTo>
                  <a:pt x="0" y="323999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5350720" y="3751200"/>
            <a:ext cx="114300" cy="324485"/>
          </a:xfrm>
          <a:custGeom>
            <a:avLst/>
            <a:gdLst/>
            <a:ahLst/>
            <a:cxnLst/>
            <a:rect l="l" t="t" r="r" b="b"/>
            <a:pathLst>
              <a:path w="114300" h="324485">
                <a:moveTo>
                  <a:pt x="0" y="323999"/>
                </a:moveTo>
                <a:lnTo>
                  <a:pt x="0" y="0"/>
                </a:lnTo>
                <a:lnTo>
                  <a:pt x="114300" y="0"/>
                </a:lnTo>
                <a:lnTo>
                  <a:pt x="114300" y="323999"/>
                </a:lnTo>
                <a:lnTo>
                  <a:pt x="0" y="323999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8368241" y="2519259"/>
            <a:ext cx="114300" cy="324485"/>
          </a:xfrm>
          <a:custGeom>
            <a:avLst/>
            <a:gdLst/>
            <a:ahLst/>
            <a:cxnLst/>
            <a:rect l="l" t="t" r="r" b="b"/>
            <a:pathLst>
              <a:path w="114300" h="324485">
                <a:moveTo>
                  <a:pt x="0" y="323999"/>
                </a:moveTo>
                <a:lnTo>
                  <a:pt x="0" y="0"/>
                </a:lnTo>
                <a:lnTo>
                  <a:pt x="114300" y="0"/>
                </a:lnTo>
                <a:lnTo>
                  <a:pt x="114300" y="323999"/>
                </a:lnTo>
                <a:lnTo>
                  <a:pt x="0" y="323999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8368241" y="2938983"/>
            <a:ext cx="114300" cy="324485"/>
          </a:xfrm>
          <a:custGeom>
            <a:avLst/>
            <a:gdLst/>
            <a:ahLst/>
            <a:cxnLst/>
            <a:rect l="l" t="t" r="r" b="b"/>
            <a:pathLst>
              <a:path w="114300" h="324485">
                <a:moveTo>
                  <a:pt x="0" y="323999"/>
                </a:moveTo>
                <a:lnTo>
                  <a:pt x="0" y="0"/>
                </a:lnTo>
                <a:lnTo>
                  <a:pt x="114300" y="0"/>
                </a:lnTo>
                <a:lnTo>
                  <a:pt x="114300" y="323999"/>
                </a:lnTo>
                <a:lnTo>
                  <a:pt x="0" y="323999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8368241" y="3358706"/>
            <a:ext cx="114300" cy="324485"/>
          </a:xfrm>
          <a:custGeom>
            <a:avLst/>
            <a:gdLst/>
            <a:ahLst/>
            <a:cxnLst/>
            <a:rect l="l" t="t" r="r" b="b"/>
            <a:pathLst>
              <a:path w="114300" h="324485">
                <a:moveTo>
                  <a:pt x="0" y="323999"/>
                </a:moveTo>
                <a:lnTo>
                  <a:pt x="0" y="0"/>
                </a:lnTo>
                <a:lnTo>
                  <a:pt x="114300" y="0"/>
                </a:lnTo>
                <a:lnTo>
                  <a:pt x="114300" y="323999"/>
                </a:lnTo>
                <a:lnTo>
                  <a:pt x="0" y="323999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8368241" y="3778429"/>
            <a:ext cx="114300" cy="324485"/>
          </a:xfrm>
          <a:custGeom>
            <a:avLst/>
            <a:gdLst/>
            <a:ahLst/>
            <a:cxnLst/>
            <a:rect l="l" t="t" r="r" b="b"/>
            <a:pathLst>
              <a:path w="114300" h="324485">
                <a:moveTo>
                  <a:pt x="0" y="323999"/>
                </a:moveTo>
                <a:lnTo>
                  <a:pt x="0" y="0"/>
                </a:lnTo>
                <a:lnTo>
                  <a:pt x="114300" y="0"/>
                </a:lnTo>
                <a:lnTo>
                  <a:pt x="114300" y="323999"/>
                </a:lnTo>
                <a:lnTo>
                  <a:pt x="0" y="323999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8368241" y="4198152"/>
            <a:ext cx="114300" cy="324485"/>
          </a:xfrm>
          <a:custGeom>
            <a:avLst/>
            <a:gdLst/>
            <a:ahLst/>
            <a:cxnLst/>
            <a:rect l="l" t="t" r="r" b="b"/>
            <a:pathLst>
              <a:path w="114300" h="324485">
                <a:moveTo>
                  <a:pt x="0" y="323999"/>
                </a:moveTo>
                <a:lnTo>
                  <a:pt x="0" y="0"/>
                </a:lnTo>
                <a:lnTo>
                  <a:pt x="114300" y="0"/>
                </a:lnTo>
                <a:lnTo>
                  <a:pt x="114300" y="323999"/>
                </a:lnTo>
                <a:lnTo>
                  <a:pt x="0" y="323999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 txBox="1"/>
          <p:nvPr/>
        </p:nvSpPr>
        <p:spPr>
          <a:xfrm>
            <a:off x="6452332" y="6045215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4832549" y="6058982"/>
            <a:ext cx="131318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7083615" y="6058981"/>
            <a:ext cx="36449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36" name="object 3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10</a:t>
            </a:fld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</a:t>
            </a:r>
            <a:r>
              <a:rPr dirty="0"/>
              <a:t> </a:t>
            </a:r>
            <a:r>
              <a:rPr spc="-40" dirty="0"/>
              <a:t>11:</a:t>
            </a:r>
            <a:r>
              <a:rPr dirty="0"/>
              <a:t> </a:t>
            </a:r>
            <a:r>
              <a:rPr spc="-5" dirty="0"/>
              <a:t>Hemorrhagic</a:t>
            </a:r>
            <a:r>
              <a:rPr spc="5" dirty="0"/>
              <a:t> </a:t>
            </a:r>
            <a:r>
              <a:rPr spc="-5" dirty="0"/>
              <a:t>Shock</a:t>
            </a:r>
            <a:r>
              <a:rPr dirty="0"/>
              <a:t> </a:t>
            </a:r>
            <a:r>
              <a:rPr spc="-5" dirty="0"/>
              <a:t>Fluid</a:t>
            </a:r>
            <a:r>
              <a:rPr dirty="0"/>
              <a:t> </a:t>
            </a:r>
            <a:r>
              <a:rPr spc="-5" dirty="0"/>
              <a:t>Resuscitation</a:t>
            </a:r>
            <a:r>
              <a:rPr dirty="0"/>
              <a:t> </a:t>
            </a:r>
            <a:r>
              <a:rPr spc="-5" dirty="0"/>
              <a:t>in 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6291454" y="2677125"/>
            <a:ext cx="33401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0" dirty="0">
                <a:latin typeface="Arial"/>
                <a:cs typeface="Arial"/>
              </a:rPr>
              <a:t>TACTICAL</a:t>
            </a:r>
            <a:r>
              <a:rPr sz="1800" b="1" spc="-55" dirty="0">
                <a:latin typeface="Arial"/>
                <a:cs typeface="Arial"/>
              </a:rPr>
              <a:t> </a:t>
            </a:r>
            <a:r>
              <a:rPr sz="1800" b="1" spc="-15" dirty="0">
                <a:latin typeface="Arial"/>
                <a:cs typeface="Arial"/>
              </a:rPr>
              <a:t>CONSIDERATIONS: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896913" rIns="0" bIns="0" rtlCol="0">
            <a:spAutoFit/>
          </a:bodyPr>
          <a:lstStyle/>
          <a:p>
            <a:pPr marL="6077585" marR="5080">
              <a:lnSpc>
                <a:spcPct val="101899"/>
              </a:lnSpc>
              <a:spcBef>
                <a:spcPts val="55"/>
              </a:spcBef>
            </a:pPr>
            <a:r>
              <a:rPr spc="-5" dirty="0"/>
              <a:t>Administer</a:t>
            </a:r>
            <a:r>
              <a:rPr spc="15" dirty="0"/>
              <a:t> </a:t>
            </a:r>
            <a:r>
              <a:rPr dirty="0"/>
              <a:t>one</a:t>
            </a:r>
            <a:r>
              <a:rPr spc="15" dirty="0"/>
              <a:t> </a:t>
            </a:r>
            <a:r>
              <a:rPr dirty="0"/>
              <a:t>gram</a:t>
            </a:r>
            <a:r>
              <a:rPr spc="15" dirty="0"/>
              <a:t> </a:t>
            </a:r>
            <a:r>
              <a:rPr dirty="0"/>
              <a:t>of</a:t>
            </a:r>
            <a:r>
              <a:rPr spc="15" dirty="0"/>
              <a:t> </a:t>
            </a:r>
            <a:r>
              <a:rPr spc="-5" dirty="0"/>
              <a:t>calcium</a:t>
            </a:r>
            <a:r>
              <a:rPr spc="20" dirty="0"/>
              <a:t> </a:t>
            </a:r>
            <a:r>
              <a:rPr dirty="0"/>
              <a:t>as</a:t>
            </a:r>
            <a:r>
              <a:rPr spc="15" dirty="0"/>
              <a:t> </a:t>
            </a:r>
            <a:r>
              <a:rPr spc="-5" dirty="0"/>
              <a:t>either</a:t>
            </a:r>
            <a:r>
              <a:rPr spc="15" dirty="0"/>
              <a:t> </a:t>
            </a:r>
            <a:r>
              <a:rPr dirty="0"/>
              <a:t>30</a:t>
            </a:r>
            <a:r>
              <a:rPr spc="15" dirty="0"/>
              <a:t> </a:t>
            </a:r>
            <a:r>
              <a:rPr spc="-10" dirty="0"/>
              <a:t>ml</a:t>
            </a:r>
            <a:r>
              <a:rPr spc="15" dirty="0"/>
              <a:t> </a:t>
            </a:r>
            <a:r>
              <a:rPr dirty="0"/>
              <a:t>of </a:t>
            </a:r>
            <a:r>
              <a:rPr spc="-459" dirty="0"/>
              <a:t> </a:t>
            </a:r>
            <a:r>
              <a:rPr dirty="0"/>
              <a:t>10%</a:t>
            </a:r>
            <a:r>
              <a:rPr spc="15" dirty="0"/>
              <a:t> </a:t>
            </a:r>
            <a:r>
              <a:rPr spc="-5" dirty="0"/>
              <a:t>calcium</a:t>
            </a:r>
            <a:r>
              <a:rPr spc="15" dirty="0"/>
              <a:t> </a:t>
            </a:r>
            <a:r>
              <a:rPr spc="-5" dirty="0"/>
              <a:t>gluconate</a:t>
            </a:r>
            <a:r>
              <a:rPr spc="20" dirty="0"/>
              <a:t> </a:t>
            </a:r>
            <a:r>
              <a:rPr dirty="0"/>
              <a:t>or</a:t>
            </a:r>
            <a:r>
              <a:rPr spc="15" dirty="0"/>
              <a:t> </a:t>
            </a:r>
            <a:r>
              <a:rPr dirty="0"/>
              <a:t>10</a:t>
            </a:r>
            <a:r>
              <a:rPr spc="20" dirty="0"/>
              <a:t> </a:t>
            </a:r>
            <a:r>
              <a:rPr spc="-10" dirty="0"/>
              <a:t>ml</a:t>
            </a:r>
            <a:r>
              <a:rPr spc="15" dirty="0"/>
              <a:t> </a:t>
            </a:r>
            <a:r>
              <a:rPr dirty="0"/>
              <a:t>of</a:t>
            </a:r>
            <a:r>
              <a:rPr spc="15" dirty="0"/>
              <a:t> </a:t>
            </a:r>
            <a:r>
              <a:rPr dirty="0"/>
              <a:t>10%</a:t>
            </a:r>
            <a:r>
              <a:rPr spc="20" dirty="0"/>
              <a:t> </a:t>
            </a:r>
            <a:r>
              <a:rPr spc="-5" dirty="0"/>
              <a:t>calcium </a:t>
            </a:r>
            <a:r>
              <a:rPr dirty="0"/>
              <a:t> </a:t>
            </a:r>
            <a:r>
              <a:rPr spc="-5" dirty="0"/>
              <a:t>chloride;</a:t>
            </a:r>
            <a:r>
              <a:rPr spc="20" dirty="0"/>
              <a:t> </a:t>
            </a:r>
            <a:r>
              <a:rPr spc="-5" dirty="0"/>
              <a:t>immediately</a:t>
            </a:r>
            <a:r>
              <a:rPr spc="20" dirty="0"/>
              <a:t> </a:t>
            </a:r>
            <a:r>
              <a:rPr spc="-5" dirty="0"/>
              <a:t>after</a:t>
            </a:r>
            <a:r>
              <a:rPr spc="20" dirty="0"/>
              <a:t> </a:t>
            </a:r>
            <a:r>
              <a:rPr spc="-5" dirty="0"/>
              <a:t>the</a:t>
            </a:r>
            <a:r>
              <a:rPr spc="25" dirty="0"/>
              <a:t> </a:t>
            </a:r>
            <a:r>
              <a:rPr spc="-5" dirty="0"/>
              <a:t>first</a:t>
            </a:r>
            <a:r>
              <a:rPr spc="20" dirty="0"/>
              <a:t> </a:t>
            </a:r>
            <a:r>
              <a:rPr spc="-5" dirty="0"/>
              <a:t>transfused </a:t>
            </a:r>
            <a:r>
              <a:rPr dirty="0"/>
              <a:t> </a:t>
            </a:r>
            <a:r>
              <a:rPr spc="-5" dirty="0"/>
              <a:t>blood</a:t>
            </a:r>
            <a:r>
              <a:rPr spc="20" dirty="0"/>
              <a:t> </a:t>
            </a:r>
            <a:r>
              <a:rPr spc="-5" dirty="0"/>
              <a:t>product.</a:t>
            </a:r>
            <a:r>
              <a:rPr spc="20" dirty="0"/>
              <a:t> </a:t>
            </a:r>
            <a:r>
              <a:rPr spc="-5" dirty="0"/>
              <a:t>Monitor</a:t>
            </a:r>
            <a:r>
              <a:rPr spc="25" dirty="0"/>
              <a:t> </a:t>
            </a:r>
            <a:r>
              <a:rPr spc="-5" dirty="0"/>
              <a:t>calcium</a:t>
            </a:r>
            <a:r>
              <a:rPr spc="20" dirty="0"/>
              <a:t> </a:t>
            </a:r>
            <a:r>
              <a:rPr spc="-5" dirty="0"/>
              <a:t>chloride</a:t>
            </a:r>
            <a:r>
              <a:rPr spc="20" dirty="0"/>
              <a:t> </a:t>
            </a:r>
            <a:r>
              <a:rPr spc="-5" dirty="0"/>
              <a:t>infusion </a:t>
            </a:r>
            <a:r>
              <a:rPr dirty="0"/>
              <a:t> </a:t>
            </a:r>
            <a:r>
              <a:rPr spc="-5" dirty="0"/>
              <a:t>closely</a:t>
            </a:r>
            <a:r>
              <a:rPr spc="15" dirty="0"/>
              <a:t> </a:t>
            </a:r>
            <a:r>
              <a:rPr dirty="0"/>
              <a:t>as</a:t>
            </a:r>
            <a:r>
              <a:rPr spc="15" dirty="0"/>
              <a:t> </a:t>
            </a:r>
            <a:r>
              <a:rPr dirty="0"/>
              <a:t>severe</a:t>
            </a:r>
            <a:r>
              <a:rPr spc="20" dirty="0"/>
              <a:t> </a:t>
            </a:r>
            <a:r>
              <a:rPr spc="-5" dirty="0"/>
              <a:t>necrosis</a:t>
            </a:r>
            <a:r>
              <a:rPr spc="15" dirty="0"/>
              <a:t> </a:t>
            </a:r>
            <a:r>
              <a:rPr dirty="0"/>
              <a:t>and</a:t>
            </a:r>
            <a:r>
              <a:rPr spc="15" dirty="0"/>
              <a:t> </a:t>
            </a:r>
            <a:r>
              <a:rPr spc="-5" dirty="0"/>
              <a:t>skin</a:t>
            </a:r>
            <a:r>
              <a:rPr spc="20" dirty="0"/>
              <a:t> </a:t>
            </a:r>
            <a:r>
              <a:rPr spc="-5" dirty="0"/>
              <a:t>sloughing</a:t>
            </a:r>
            <a:r>
              <a:rPr spc="15" dirty="0"/>
              <a:t> </a:t>
            </a:r>
            <a:r>
              <a:rPr dirty="0"/>
              <a:t>can </a:t>
            </a:r>
            <a:r>
              <a:rPr spc="-465" dirty="0"/>
              <a:t> </a:t>
            </a:r>
            <a:r>
              <a:rPr dirty="0"/>
              <a:t>occur</a:t>
            </a:r>
            <a:r>
              <a:rPr spc="15" dirty="0"/>
              <a:t> </a:t>
            </a:r>
            <a:r>
              <a:rPr spc="-10" dirty="0"/>
              <a:t>if</a:t>
            </a:r>
            <a:r>
              <a:rPr spc="20" dirty="0"/>
              <a:t> </a:t>
            </a:r>
            <a:r>
              <a:rPr spc="-5" dirty="0"/>
              <a:t>peripheral</a:t>
            </a:r>
            <a:r>
              <a:rPr spc="20" dirty="0"/>
              <a:t> </a:t>
            </a:r>
            <a:r>
              <a:rPr spc="-5" dirty="0"/>
              <a:t>IV</a:t>
            </a:r>
            <a:r>
              <a:rPr spc="20" dirty="0"/>
              <a:t> </a:t>
            </a:r>
            <a:r>
              <a:rPr spc="-5" dirty="0"/>
              <a:t>extravasates.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291454" y="1852021"/>
            <a:ext cx="28282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 dirty="0">
                <a:latin typeface="Arial"/>
                <a:cs typeface="Arial"/>
              </a:rPr>
              <a:t>ONSET/PEAK/DURATION</a:t>
            </a:r>
            <a:r>
              <a:rPr sz="1800" spc="-10" dirty="0">
                <a:latin typeface="Arial MT"/>
                <a:cs typeface="Arial MT"/>
              </a:rPr>
              <a:t>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521641" y="2236370"/>
            <a:ext cx="288480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solidFill>
                  <a:srgbClr val="1D1D1B"/>
                </a:solidFill>
                <a:latin typeface="Microsoft Sans Serif"/>
                <a:cs typeface="Microsoft Sans Serif"/>
              </a:rPr>
              <a:t>Immediate/Immediate/1-2</a:t>
            </a:r>
            <a:r>
              <a:rPr sz="1800" spc="-10" dirty="0">
                <a:solidFill>
                  <a:srgbClr val="1D1D1B"/>
                </a:solidFill>
                <a:latin typeface="Microsoft Sans Serif"/>
                <a:cs typeface="Microsoft Sans Serif"/>
              </a:rPr>
              <a:t> </a:t>
            </a:r>
            <a:r>
              <a:rPr sz="1800" dirty="0">
                <a:solidFill>
                  <a:srgbClr val="1D1D1B"/>
                </a:solidFill>
                <a:latin typeface="Microsoft Sans Serif"/>
                <a:cs typeface="Microsoft Sans Serif"/>
              </a:rPr>
              <a:t>hr</a:t>
            </a:r>
            <a:endParaRPr sz="1800">
              <a:latin typeface="Microsoft Sans Serif"/>
              <a:cs typeface="Microsoft Sans Serif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99469" y="4062764"/>
            <a:ext cx="2552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latin typeface="Arial"/>
                <a:cs typeface="Arial"/>
              </a:rPr>
              <a:t>DRUG</a:t>
            </a:r>
            <a:r>
              <a:rPr sz="1800" b="1" spc="-5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INTERACTIONS: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929657" y="4447113"/>
            <a:ext cx="5041265" cy="1417320"/>
          </a:xfrm>
          <a:prstGeom prst="rect">
            <a:avLst/>
          </a:prstGeom>
        </p:spPr>
        <p:txBody>
          <a:bodyPr vert="horz" wrap="square" lIns="0" tIns="6985" rIns="0" bIns="0" rtlCol="0">
            <a:spAutoFit/>
          </a:bodyPr>
          <a:lstStyle/>
          <a:p>
            <a:pPr marL="12700" marR="5080">
              <a:lnSpc>
                <a:spcPct val="101899"/>
              </a:lnSpc>
              <a:spcBef>
                <a:spcPts val="55"/>
              </a:spcBef>
            </a:pPr>
            <a:r>
              <a:rPr sz="1800" dirty="0">
                <a:latin typeface="Microsoft Sans Serif"/>
                <a:cs typeface="Microsoft Sans Serif"/>
              </a:rPr>
              <a:t>Decreased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bioavailability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with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atenolol, </a:t>
            </a:r>
            <a:r>
              <a:rPr sz="180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fluoroquinolones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and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tetracyclines,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calcium </a:t>
            </a:r>
            <a:r>
              <a:rPr sz="180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channel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blockers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decrease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calcium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effectiveness, </a:t>
            </a:r>
            <a:r>
              <a:rPr sz="1800" spc="-46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cardiac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glycosides</a:t>
            </a:r>
            <a:r>
              <a:rPr sz="1800" spc="2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increase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spc="-10" dirty="0">
                <a:latin typeface="Microsoft Sans Serif"/>
                <a:cs typeface="Microsoft Sans Serif"/>
              </a:rPr>
              <a:t>digitalis</a:t>
            </a:r>
            <a:r>
              <a:rPr sz="1800" spc="25" dirty="0">
                <a:latin typeface="Microsoft Sans Serif"/>
                <a:cs typeface="Microsoft Sans Serif"/>
              </a:rPr>
              <a:t> </a:t>
            </a:r>
            <a:r>
              <a:rPr sz="1800" spc="-20" dirty="0">
                <a:latin typeface="Microsoft Sans Serif"/>
                <a:cs typeface="Microsoft Sans Serif"/>
              </a:rPr>
              <a:t>toxicity, </a:t>
            </a:r>
            <a:r>
              <a:rPr sz="1800" spc="-1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thiazide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diuretics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cause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a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risk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of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hypercalcemia</a:t>
            </a:r>
            <a:endParaRPr sz="1800">
              <a:latin typeface="Microsoft Sans Serif"/>
              <a:cs typeface="Microsoft Sans Serif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73825" y="1852021"/>
            <a:ext cx="30822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POTENTIAL</a:t>
            </a:r>
            <a:r>
              <a:rPr sz="1800" b="1" spc="-5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SIDE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EFFECTS</a:t>
            </a:r>
            <a:r>
              <a:rPr sz="1800" spc="-5" dirty="0">
                <a:latin typeface="Arial MT"/>
                <a:cs typeface="Arial MT"/>
              </a:rPr>
              <a:t>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904013" y="2236370"/>
            <a:ext cx="4837430" cy="1696720"/>
          </a:xfrm>
          <a:prstGeom prst="rect">
            <a:avLst/>
          </a:prstGeom>
        </p:spPr>
        <p:txBody>
          <a:bodyPr vert="horz" wrap="square" lIns="0" tIns="6985" rIns="0" bIns="0" rtlCol="0">
            <a:spAutoFit/>
          </a:bodyPr>
          <a:lstStyle/>
          <a:p>
            <a:pPr marL="12700" marR="5080">
              <a:lnSpc>
                <a:spcPct val="101899"/>
              </a:lnSpc>
              <a:spcBef>
                <a:spcPts val="55"/>
              </a:spcBef>
            </a:pPr>
            <a:r>
              <a:rPr sz="1800" spc="-15" dirty="0">
                <a:latin typeface="Microsoft Sans Serif"/>
                <a:cs typeface="Microsoft Sans Serif"/>
              </a:rPr>
              <a:t>Tingling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sensations,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headache,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spc="-20" dirty="0">
                <a:latin typeface="Microsoft Sans Serif"/>
                <a:cs typeface="Microsoft Sans Serif"/>
              </a:rPr>
              <a:t>irritability, </a:t>
            </a:r>
            <a:r>
              <a:rPr sz="1800" spc="-15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weakness,</a:t>
            </a:r>
            <a:r>
              <a:rPr sz="1800" spc="10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syncope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with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rapid</a:t>
            </a:r>
            <a:r>
              <a:rPr sz="1800" spc="1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IV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injection,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spc="-10" dirty="0">
                <a:latin typeface="Microsoft Sans Serif"/>
                <a:cs typeface="Microsoft Sans Serif"/>
              </a:rPr>
              <a:t>mild </a:t>
            </a:r>
            <a:r>
              <a:rPr sz="1800" spc="-465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decrease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spc="-10" dirty="0">
                <a:latin typeface="Microsoft Sans Serif"/>
                <a:cs typeface="Microsoft Sans Serif"/>
              </a:rPr>
              <a:t>in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blood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pressure,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vasodilation, </a:t>
            </a:r>
            <a:r>
              <a:rPr sz="180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bradycardia,</a:t>
            </a:r>
            <a:r>
              <a:rPr sz="1800" spc="2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arrhythmias,</a:t>
            </a:r>
            <a:r>
              <a:rPr sz="1800" spc="30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rebound</a:t>
            </a:r>
            <a:r>
              <a:rPr sz="1800" spc="30" dirty="0">
                <a:latin typeface="Microsoft Sans Serif"/>
                <a:cs typeface="Microsoft Sans Serif"/>
              </a:rPr>
              <a:t> </a:t>
            </a:r>
            <a:r>
              <a:rPr sz="1800" spc="-15" dirty="0">
                <a:latin typeface="Microsoft Sans Serif"/>
                <a:cs typeface="Microsoft Sans Serif"/>
              </a:rPr>
              <a:t>hyperacidity, </a:t>
            </a:r>
            <a:r>
              <a:rPr sz="1800" spc="-465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nausea,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polyuria,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renal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calculi,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hypercalcemia, </a:t>
            </a:r>
            <a:r>
              <a:rPr sz="1800" dirty="0">
                <a:latin typeface="Microsoft Sans Serif"/>
                <a:cs typeface="Microsoft Sans Serif"/>
              </a:rPr>
              <a:t> and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local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reactions</a:t>
            </a:r>
            <a:endParaRPr sz="1800">
              <a:latin typeface="Microsoft Sans Serif"/>
              <a:cs typeface="Microsoft Sans Serif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681680" y="724241"/>
            <a:ext cx="2908300" cy="596900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2700" marR="5080" indent="850900">
              <a:lnSpc>
                <a:spcPts val="2080"/>
              </a:lnSpc>
              <a:spcBef>
                <a:spcPts val="450"/>
              </a:spcBef>
            </a:pPr>
            <a:r>
              <a:rPr sz="2000" b="1" spc="10" dirty="0">
                <a:solidFill>
                  <a:srgbClr val="921928"/>
                </a:solidFill>
                <a:latin typeface="Arial"/>
                <a:cs typeface="Arial"/>
              </a:rPr>
              <a:t>CALCIUM </a:t>
            </a:r>
            <a:r>
              <a:rPr sz="2000" b="1" spc="1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ADMINISTRATION</a:t>
            </a:r>
            <a:r>
              <a:rPr sz="2000" b="1" spc="-65" dirty="0">
                <a:latin typeface="Arial"/>
                <a:cs typeface="Arial"/>
              </a:rPr>
              <a:t> </a:t>
            </a:r>
            <a:r>
              <a:rPr sz="2000" b="1" spc="5" dirty="0">
                <a:latin typeface="Arial"/>
                <a:cs typeface="Arial"/>
              </a:rPr>
              <a:t>cont.</a:t>
            </a:r>
            <a:endParaRPr sz="20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695890" y="2262423"/>
            <a:ext cx="114300" cy="1591945"/>
          </a:xfrm>
          <a:custGeom>
            <a:avLst/>
            <a:gdLst/>
            <a:ahLst/>
            <a:cxnLst/>
            <a:rect l="l" t="t" r="r" b="b"/>
            <a:pathLst>
              <a:path w="114300" h="1591945">
                <a:moveTo>
                  <a:pt x="0" y="1591421"/>
                </a:moveTo>
                <a:lnTo>
                  <a:pt x="0" y="0"/>
                </a:lnTo>
                <a:lnTo>
                  <a:pt x="114300" y="0"/>
                </a:lnTo>
                <a:lnTo>
                  <a:pt x="114300" y="1591421"/>
                </a:lnTo>
                <a:lnTo>
                  <a:pt x="0" y="1591421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6350819" y="2262423"/>
            <a:ext cx="114300" cy="282575"/>
          </a:xfrm>
          <a:custGeom>
            <a:avLst/>
            <a:gdLst/>
            <a:ahLst/>
            <a:cxnLst/>
            <a:rect l="l" t="t" r="r" b="b"/>
            <a:pathLst>
              <a:path w="114300" h="282575">
                <a:moveTo>
                  <a:pt x="0" y="282040"/>
                </a:moveTo>
                <a:lnTo>
                  <a:pt x="0" y="0"/>
                </a:lnTo>
                <a:lnTo>
                  <a:pt x="114300" y="0"/>
                </a:lnTo>
                <a:lnTo>
                  <a:pt x="114300" y="282040"/>
                </a:lnTo>
                <a:lnTo>
                  <a:pt x="0" y="28204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695890" y="4488464"/>
            <a:ext cx="114300" cy="1374140"/>
          </a:xfrm>
          <a:custGeom>
            <a:avLst/>
            <a:gdLst/>
            <a:ahLst/>
            <a:cxnLst/>
            <a:rect l="l" t="t" r="r" b="b"/>
            <a:pathLst>
              <a:path w="114300" h="1374139">
                <a:moveTo>
                  <a:pt x="0" y="1374094"/>
                </a:moveTo>
                <a:lnTo>
                  <a:pt x="0" y="0"/>
                </a:lnTo>
                <a:lnTo>
                  <a:pt x="114300" y="0"/>
                </a:lnTo>
                <a:lnTo>
                  <a:pt x="114300" y="1374094"/>
                </a:lnTo>
                <a:lnTo>
                  <a:pt x="0" y="1374094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6350819" y="3131489"/>
            <a:ext cx="114300" cy="1591945"/>
          </a:xfrm>
          <a:custGeom>
            <a:avLst/>
            <a:gdLst/>
            <a:ahLst/>
            <a:cxnLst/>
            <a:rect l="l" t="t" r="r" b="b"/>
            <a:pathLst>
              <a:path w="114300" h="1591945">
                <a:moveTo>
                  <a:pt x="0" y="1591421"/>
                </a:moveTo>
                <a:lnTo>
                  <a:pt x="0" y="0"/>
                </a:lnTo>
                <a:lnTo>
                  <a:pt x="114300" y="0"/>
                </a:lnTo>
                <a:lnTo>
                  <a:pt x="114300" y="1591421"/>
                </a:lnTo>
                <a:lnTo>
                  <a:pt x="0" y="1591421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6452332" y="6045215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832549" y="6058982"/>
            <a:ext cx="131318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7083615" y="6058981"/>
            <a:ext cx="36449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1" name="object 2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11</a:t>
            </a:fld>
            <a:endParaRPr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55020" y="272620"/>
            <a:ext cx="708215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40" dirty="0">
                <a:solidFill>
                  <a:srgbClr val="767171"/>
                </a:solidFill>
                <a:latin typeface="Arial"/>
                <a:cs typeface="Arial"/>
              </a:rPr>
              <a:t>11: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Hemorrhagic</a:t>
            </a:r>
            <a:r>
              <a:rPr sz="2000" b="1" spc="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Shock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Fluid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Resuscitation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in 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802965" y="710053"/>
            <a:ext cx="8586470" cy="1056005"/>
          </a:xfrm>
          <a:prstGeom prst="rect">
            <a:avLst/>
          </a:prstGeom>
        </p:spPr>
        <p:txBody>
          <a:bodyPr vert="horz" wrap="square" lIns="0" tIns="84455" rIns="0" bIns="0" rtlCol="0">
            <a:spAutoFit/>
          </a:bodyPr>
          <a:lstStyle/>
          <a:p>
            <a:pPr marL="12700" marR="5080" indent="588645">
              <a:lnSpc>
                <a:spcPts val="3790"/>
              </a:lnSpc>
              <a:spcBef>
                <a:spcPts val="665"/>
              </a:spcBef>
            </a:pPr>
            <a:r>
              <a:rPr sz="3600" spc="-30" dirty="0">
                <a:solidFill>
                  <a:srgbClr val="000000"/>
                </a:solidFill>
              </a:rPr>
              <a:t>IMPORTANCE </a:t>
            </a:r>
            <a:r>
              <a:rPr sz="3600" dirty="0">
                <a:solidFill>
                  <a:srgbClr val="000000"/>
                </a:solidFill>
              </a:rPr>
              <a:t>AND </a:t>
            </a:r>
            <a:r>
              <a:rPr sz="3600" spc="-55" dirty="0">
                <a:solidFill>
                  <a:srgbClr val="000000"/>
                </a:solidFill>
              </a:rPr>
              <a:t>ADVANTAGES </a:t>
            </a:r>
            <a:r>
              <a:rPr sz="3600" spc="-50" dirty="0">
                <a:solidFill>
                  <a:srgbClr val="000000"/>
                </a:solidFill>
              </a:rPr>
              <a:t> </a:t>
            </a:r>
            <a:r>
              <a:rPr sz="3600" dirty="0">
                <a:solidFill>
                  <a:srgbClr val="000000"/>
                </a:solidFill>
              </a:rPr>
              <a:t>OF</a:t>
            </a:r>
            <a:r>
              <a:rPr sz="3600" spc="-15" dirty="0">
                <a:solidFill>
                  <a:srgbClr val="000000"/>
                </a:solidFill>
              </a:rPr>
              <a:t> </a:t>
            </a:r>
            <a:r>
              <a:rPr sz="3600" spc="-70" dirty="0">
                <a:solidFill>
                  <a:srgbClr val="921928"/>
                </a:solidFill>
              </a:rPr>
              <a:t>EARLY</a:t>
            </a:r>
            <a:r>
              <a:rPr sz="3600" spc="-80" dirty="0">
                <a:solidFill>
                  <a:srgbClr val="921928"/>
                </a:solidFill>
              </a:rPr>
              <a:t> </a:t>
            </a:r>
            <a:r>
              <a:rPr sz="3600" dirty="0">
                <a:solidFill>
                  <a:srgbClr val="921928"/>
                </a:solidFill>
              </a:rPr>
              <a:t>USE</a:t>
            </a:r>
            <a:r>
              <a:rPr sz="3600" spc="-5" dirty="0">
                <a:solidFill>
                  <a:srgbClr val="921928"/>
                </a:solidFill>
              </a:rPr>
              <a:t> OF</a:t>
            </a:r>
            <a:r>
              <a:rPr sz="3600" spc="-15" dirty="0">
                <a:solidFill>
                  <a:srgbClr val="921928"/>
                </a:solidFill>
              </a:rPr>
              <a:t> </a:t>
            </a:r>
            <a:r>
              <a:rPr sz="3600" spc="-5" dirty="0">
                <a:solidFill>
                  <a:srgbClr val="921928"/>
                </a:solidFill>
              </a:rPr>
              <a:t>BLOOD </a:t>
            </a:r>
            <a:r>
              <a:rPr sz="3600" spc="-5" dirty="0">
                <a:solidFill>
                  <a:srgbClr val="000000"/>
                </a:solidFill>
              </a:rPr>
              <a:t>PRODUCTS</a:t>
            </a:r>
            <a:endParaRPr sz="3600"/>
          </a:p>
        </p:txBody>
      </p:sp>
      <p:sp>
        <p:nvSpPr>
          <p:cNvPr id="5" name="object 5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346623" y="1856715"/>
            <a:ext cx="11525250" cy="706120"/>
          </a:xfrm>
          <a:custGeom>
            <a:avLst/>
            <a:gdLst/>
            <a:ahLst/>
            <a:cxnLst/>
            <a:rect l="l" t="t" r="r" b="b"/>
            <a:pathLst>
              <a:path w="11525250" h="706119">
                <a:moveTo>
                  <a:pt x="11407544" y="0"/>
                </a:moveTo>
                <a:lnTo>
                  <a:pt x="117619" y="0"/>
                </a:lnTo>
                <a:lnTo>
                  <a:pt x="71836" y="9243"/>
                </a:lnTo>
                <a:lnTo>
                  <a:pt x="34450" y="34450"/>
                </a:lnTo>
                <a:lnTo>
                  <a:pt x="9243" y="71837"/>
                </a:lnTo>
                <a:lnTo>
                  <a:pt x="0" y="117619"/>
                </a:lnTo>
                <a:lnTo>
                  <a:pt x="0" y="588084"/>
                </a:lnTo>
                <a:lnTo>
                  <a:pt x="9243" y="633868"/>
                </a:lnTo>
                <a:lnTo>
                  <a:pt x="34450" y="671255"/>
                </a:lnTo>
                <a:lnTo>
                  <a:pt x="71836" y="696461"/>
                </a:lnTo>
                <a:lnTo>
                  <a:pt x="117619" y="705704"/>
                </a:lnTo>
                <a:lnTo>
                  <a:pt x="11407544" y="705704"/>
                </a:lnTo>
                <a:lnTo>
                  <a:pt x="11453327" y="696461"/>
                </a:lnTo>
                <a:lnTo>
                  <a:pt x="11490714" y="671255"/>
                </a:lnTo>
                <a:lnTo>
                  <a:pt x="11515921" y="633868"/>
                </a:lnTo>
                <a:lnTo>
                  <a:pt x="11525164" y="588084"/>
                </a:lnTo>
                <a:lnTo>
                  <a:pt x="11525164" y="117619"/>
                </a:lnTo>
                <a:lnTo>
                  <a:pt x="11515921" y="71837"/>
                </a:lnTo>
                <a:lnTo>
                  <a:pt x="11490714" y="34450"/>
                </a:lnTo>
                <a:lnTo>
                  <a:pt x="11453327" y="9243"/>
                </a:lnTo>
                <a:lnTo>
                  <a:pt x="11407544" y="0"/>
                </a:lnTo>
                <a:close/>
              </a:path>
            </a:pathLst>
          </a:custGeom>
          <a:solidFill>
            <a:srgbClr val="E7E6E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1811098" y="1926156"/>
            <a:ext cx="8596630" cy="497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ts val="1860"/>
              </a:lnSpc>
              <a:spcBef>
                <a:spcPts val="100"/>
              </a:spcBef>
            </a:pPr>
            <a:r>
              <a:rPr sz="1600" b="1" dirty="0">
                <a:latin typeface="Arial"/>
                <a:cs typeface="Arial"/>
              </a:rPr>
              <a:t>502 </a:t>
            </a:r>
            <a:r>
              <a:rPr sz="1600" spc="-5" dirty="0">
                <a:latin typeface="Arial MT"/>
                <a:cs typeface="Arial MT"/>
              </a:rPr>
              <a:t>U.S.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military </a:t>
            </a:r>
            <a:r>
              <a:rPr sz="1600" dirty="0">
                <a:latin typeface="Arial MT"/>
                <a:cs typeface="Arial MT"/>
              </a:rPr>
              <a:t>combat </a:t>
            </a:r>
            <a:r>
              <a:rPr sz="1600" spc="-5" dirty="0">
                <a:latin typeface="Arial MT"/>
                <a:cs typeface="Arial MT"/>
              </a:rPr>
              <a:t>casualties</a:t>
            </a:r>
            <a:r>
              <a:rPr sz="1600" dirty="0">
                <a:latin typeface="Arial MT"/>
                <a:cs typeface="Arial MT"/>
              </a:rPr>
              <a:t> in</a:t>
            </a:r>
            <a:r>
              <a:rPr sz="1600" spc="-8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Afghanistan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(2012-2015):</a:t>
            </a:r>
            <a:endParaRPr sz="1600">
              <a:latin typeface="Arial MT"/>
              <a:cs typeface="Arial MT"/>
            </a:endParaRPr>
          </a:p>
          <a:p>
            <a:pPr algn="ctr">
              <a:lnSpc>
                <a:spcPts val="1860"/>
              </a:lnSpc>
            </a:pPr>
            <a:r>
              <a:rPr sz="1600" i="1" spc="-5" dirty="0">
                <a:latin typeface="Arial"/>
                <a:cs typeface="Arial"/>
              </a:rPr>
              <a:t>Time</a:t>
            </a:r>
            <a:r>
              <a:rPr sz="1600" i="1" spc="5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to</a:t>
            </a:r>
            <a:r>
              <a:rPr sz="1600" i="1" spc="5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initial</a:t>
            </a:r>
            <a:r>
              <a:rPr sz="1600" i="1" spc="5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blood</a:t>
            </a:r>
            <a:r>
              <a:rPr sz="1600" i="1" spc="5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product </a:t>
            </a:r>
            <a:r>
              <a:rPr sz="1600" i="1" spc="-5" dirty="0">
                <a:latin typeface="Arial"/>
                <a:cs typeface="Arial"/>
              </a:rPr>
              <a:t>transfusion</a:t>
            </a:r>
            <a:r>
              <a:rPr sz="1600" i="1" spc="10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associated</a:t>
            </a:r>
            <a:r>
              <a:rPr sz="1600" i="1" spc="5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with</a:t>
            </a:r>
            <a:r>
              <a:rPr sz="1600" i="1" dirty="0">
                <a:latin typeface="Arial"/>
                <a:cs typeface="Arial"/>
              </a:rPr>
              <a:t> </a:t>
            </a:r>
            <a:r>
              <a:rPr sz="1600" b="1" i="1" dirty="0">
                <a:latin typeface="Arial"/>
                <a:cs typeface="Arial"/>
              </a:rPr>
              <a:t>reduced </a:t>
            </a:r>
            <a:r>
              <a:rPr sz="1600" i="1" dirty="0">
                <a:latin typeface="Arial"/>
                <a:cs typeface="Arial"/>
              </a:rPr>
              <a:t>24-hour and</a:t>
            </a:r>
            <a:r>
              <a:rPr sz="1600" i="1" spc="10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30-day </a:t>
            </a:r>
            <a:r>
              <a:rPr sz="1600" b="1" i="1" spc="-5" dirty="0">
                <a:latin typeface="Arial"/>
                <a:cs typeface="Arial"/>
              </a:rPr>
              <a:t>mortality</a:t>
            </a:r>
            <a:endParaRPr sz="16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14828" y="2797395"/>
            <a:ext cx="3183255" cy="650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460"/>
              </a:lnSpc>
              <a:spcBef>
                <a:spcPts val="100"/>
              </a:spcBef>
            </a:pPr>
            <a:r>
              <a:rPr sz="2100" dirty="0">
                <a:latin typeface="Arial MT"/>
                <a:cs typeface="Arial MT"/>
              </a:rPr>
              <a:t>Ensure</a:t>
            </a:r>
            <a:r>
              <a:rPr sz="2100" spc="-30" dirty="0">
                <a:latin typeface="Arial MT"/>
                <a:cs typeface="Arial MT"/>
              </a:rPr>
              <a:t> </a:t>
            </a:r>
            <a:r>
              <a:rPr sz="2100" dirty="0">
                <a:latin typeface="Arial MT"/>
                <a:cs typeface="Arial MT"/>
              </a:rPr>
              <a:t>processes</a:t>
            </a:r>
            <a:r>
              <a:rPr sz="2100" spc="-35" dirty="0">
                <a:latin typeface="Arial MT"/>
                <a:cs typeface="Arial MT"/>
              </a:rPr>
              <a:t> </a:t>
            </a:r>
            <a:r>
              <a:rPr sz="2100" spc="-5" dirty="0">
                <a:latin typeface="Arial MT"/>
                <a:cs typeface="Arial MT"/>
              </a:rPr>
              <a:t>to</a:t>
            </a:r>
            <a:r>
              <a:rPr sz="2100" spc="-30" dirty="0">
                <a:latin typeface="Arial MT"/>
                <a:cs typeface="Arial MT"/>
              </a:rPr>
              <a:t> </a:t>
            </a:r>
            <a:r>
              <a:rPr sz="2100" dirty="0">
                <a:latin typeface="Arial MT"/>
                <a:cs typeface="Arial MT"/>
              </a:rPr>
              <a:t>move</a:t>
            </a:r>
            <a:endParaRPr sz="2100">
              <a:latin typeface="Arial MT"/>
              <a:cs typeface="Arial MT"/>
            </a:endParaRPr>
          </a:p>
          <a:p>
            <a:pPr marL="12700">
              <a:lnSpc>
                <a:spcPts val="2460"/>
              </a:lnSpc>
            </a:pPr>
            <a:r>
              <a:rPr sz="2100" b="1" spc="-5" dirty="0">
                <a:solidFill>
                  <a:srgbClr val="921928"/>
                </a:solidFill>
                <a:latin typeface="Arial"/>
                <a:cs typeface="Arial"/>
              </a:rPr>
              <a:t>cold-stored</a:t>
            </a:r>
            <a:r>
              <a:rPr sz="2100" b="1" spc="-3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100" b="1" spc="-45" dirty="0">
                <a:solidFill>
                  <a:srgbClr val="921928"/>
                </a:solidFill>
                <a:latin typeface="Arial"/>
                <a:cs typeface="Arial"/>
              </a:rPr>
              <a:t>LTOWB</a:t>
            </a:r>
            <a:endParaRPr sz="21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15192" y="3667767"/>
            <a:ext cx="2528570" cy="1558925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spc="-5" dirty="0">
                <a:latin typeface="Arial MT"/>
                <a:cs typeface="Arial MT"/>
              </a:rPr>
              <a:t>Electric-powered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coolers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at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distribution sites</a:t>
            </a:r>
            <a:endParaRPr sz="1800">
              <a:latin typeface="Arial MT"/>
              <a:cs typeface="Arial MT"/>
            </a:endParaRPr>
          </a:p>
          <a:p>
            <a:pPr marL="39370" marR="777875">
              <a:lnSpc>
                <a:spcPts val="2100"/>
              </a:lnSpc>
              <a:spcBef>
                <a:spcPts val="1510"/>
              </a:spcBef>
            </a:pPr>
            <a:r>
              <a:rPr sz="1800" dirty="0">
                <a:latin typeface="Arial MT"/>
                <a:cs typeface="Arial MT"/>
              </a:rPr>
              <a:t>Ba</a:t>
            </a:r>
            <a:r>
              <a:rPr sz="1800" spc="-5" dirty="0">
                <a:latin typeface="Arial MT"/>
                <a:cs typeface="Arial MT"/>
              </a:rPr>
              <a:t>tt</a:t>
            </a:r>
            <a:r>
              <a:rPr sz="1800" dirty="0">
                <a:latin typeface="Arial MT"/>
                <a:cs typeface="Arial MT"/>
              </a:rPr>
              <a:t>ery-opera</a:t>
            </a:r>
            <a:r>
              <a:rPr sz="1800" spc="-5" dirty="0">
                <a:latin typeface="Arial MT"/>
                <a:cs typeface="Arial MT"/>
              </a:rPr>
              <a:t>t</a:t>
            </a:r>
            <a:r>
              <a:rPr sz="1800" dirty="0">
                <a:latin typeface="Arial MT"/>
                <a:cs typeface="Arial MT"/>
              </a:rPr>
              <a:t>ed  </a:t>
            </a:r>
            <a:r>
              <a:rPr sz="1800" spc="-5" dirty="0">
                <a:latin typeface="Arial MT"/>
                <a:cs typeface="Arial MT"/>
              </a:rPr>
              <a:t>containers for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field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use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341306" y="3692630"/>
            <a:ext cx="114300" cy="540385"/>
          </a:xfrm>
          <a:custGeom>
            <a:avLst/>
            <a:gdLst/>
            <a:ahLst/>
            <a:cxnLst/>
            <a:rect l="l" t="t" r="r" b="b"/>
            <a:pathLst>
              <a:path w="114300" h="540385">
                <a:moveTo>
                  <a:pt x="0" y="539999"/>
                </a:moveTo>
                <a:lnTo>
                  <a:pt x="0" y="0"/>
                </a:lnTo>
                <a:lnTo>
                  <a:pt x="114300" y="0"/>
                </a:lnTo>
                <a:lnTo>
                  <a:pt x="114300" y="539999"/>
                </a:lnTo>
                <a:lnTo>
                  <a:pt x="0" y="539999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1" name="object 11"/>
          <p:cNvGrpSpPr/>
          <p:nvPr/>
        </p:nvGrpSpPr>
        <p:grpSpPr>
          <a:xfrm>
            <a:off x="2428168" y="2762099"/>
            <a:ext cx="3515360" cy="3807460"/>
            <a:chOff x="2428168" y="2762099"/>
            <a:chExt cx="3515360" cy="3807460"/>
          </a:xfrm>
        </p:grpSpPr>
        <p:pic>
          <p:nvPicPr>
            <p:cNvPr id="12" name="object 12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409951" y="2762099"/>
              <a:ext cx="2532954" cy="299898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428168" y="4577622"/>
              <a:ext cx="1939217" cy="1991687"/>
            </a:xfrm>
            <a:prstGeom prst="rect">
              <a:avLst/>
            </a:prstGeom>
          </p:spPr>
        </p:pic>
      </p:grpSp>
      <p:sp>
        <p:nvSpPr>
          <p:cNvPr id="14" name="object 14"/>
          <p:cNvSpPr/>
          <p:nvPr/>
        </p:nvSpPr>
        <p:spPr>
          <a:xfrm>
            <a:off x="347699" y="4435043"/>
            <a:ext cx="114300" cy="792480"/>
          </a:xfrm>
          <a:custGeom>
            <a:avLst/>
            <a:gdLst/>
            <a:ahLst/>
            <a:cxnLst/>
            <a:rect l="l" t="t" r="r" b="b"/>
            <a:pathLst>
              <a:path w="114300" h="792479">
                <a:moveTo>
                  <a:pt x="0" y="792000"/>
                </a:moveTo>
                <a:lnTo>
                  <a:pt x="0" y="0"/>
                </a:lnTo>
                <a:lnTo>
                  <a:pt x="114300" y="0"/>
                </a:lnTo>
                <a:lnTo>
                  <a:pt x="114300" y="792000"/>
                </a:lnTo>
                <a:lnTo>
                  <a:pt x="0" y="79200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6006601" y="2797395"/>
            <a:ext cx="2505075" cy="650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460"/>
              </a:lnSpc>
              <a:spcBef>
                <a:spcPts val="100"/>
              </a:spcBef>
            </a:pPr>
            <a:r>
              <a:rPr sz="2100" dirty="0">
                <a:latin typeface="Arial MT"/>
                <a:cs typeface="Arial MT"/>
              </a:rPr>
              <a:t>Prepare</a:t>
            </a:r>
            <a:r>
              <a:rPr sz="2100" spc="-20" dirty="0">
                <a:latin typeface="Arial MT"/>
                <a:cs typeface="Arial MT"/>
              </a:rPr>
              <a:t> </a:t>
            </a:r>
            <a:r>
              <a:rPr sz="2100" spc="-5" dirty="0">
                <a:latin typeface="Arial MT"/>
                <a:cs typeface="Arial MT"/>
              </a:rPr>
              <a:t>alternate</a:t>
            </a:r>
            <a:r>
              <a:rPr sz="2100" spc="-20" dirty="0">
                <a:latin typeface="Arial MT"/>
                <a:cs typeface="Arial MT"/>
              </a:rPr>
              <a:t> </a:t>
            </a:r>
            <a:r>
              <a:rPr sz="2100" spc="-5" dirty="0">
                <a:latin typeface="Arial MT"/>
                <a:cs typeface="Arial MT"/>
              </a:rPr>
              <a:t>to</a:t>
            </a:r>
            <a:endParaRPr sz="2100">
              <a:latin typeface="Arial MT"/>
              <a:cs typeface="Arial MT"/>
            </a:endParaRPr>
          </a:p>
          <a:p>
            <a:pPr marL="12700">
              <a:lnSpc>
                <a:spcPts val="2460"/>
              </a:lnSpc>
            </a:pPr>
            <a:r>
              <a:rPr sz="2100" b="1" spc="-5" dirty="0">
                <a:solidFill>
                  <a:srgbClr val="921928"/>
                </a:solidFill>
                <a:latin typeface="Arial"/>
                <a:cs typeface="Arial"/>
              </a:rPr>
              <a:t>cold-stored</a:t>
            </a:r>
            <a:r>
              <a:rPr sz="2100" b="1" spc="-45" dirty="0">
                <a:solidFill>
                  <a:srgbClr val="921928"/>
                </a:solidFill>
                <a:latin typeface="Arial"/>
                <a:cs typeface="Arial"/>
              </a:rPr>
              <a:t> LTOWB</a:t>
            </a:r>
            <a:endParaRPr sz="2100">
              <a:latin typeface="Arial"/>
              <a:cs typeface="Arial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6034173" y="3692630"/>
            <a:ext cx="114300" cy="540385"/>
          </a:xfrm>
          <a:custGeom>
            <a:avLst/>
            <a:gdLst/>
            <a:ahLst/>
            <a:cxnLst/>
            <a:rect l="l" t="t" r="r" b="b"/>
            <a:pathLst>
              <a:path w="114300" h="540385">
                <a:moveTo>
                  <a:pt x="0" y="539999"/>
                </a:moveTo>
                <a:lnTo>
                  <a:pt x="0" y="0"/>
                </a:lnTo>
                <a:lnTo>
                  <a:pt x="114300" y="0"/>
                </a:lnTo>
                <a:lnTo>
                  <a:pt x="114300" y="539999"/>
                </a:lnTo>
                <a:lnTo>
                  <a:pt x="0" y="539999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6269484" y="3667767"/>
            <a:ext cx="2515870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dirty="0">
                <a:latin typeface="Arial MT"/>
                <a:cs typeface="Arial MT"/>
              </a:rPr>
              <a:t>Prescreen</a:t>
            </a:r>
            <a:r>
              <a:rPr sz="1800" spc="-5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unit</a:t>
            </a:r>
            <a:r>
              <a:rPr sz="1800" spc="-5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members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for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potential </a:t>
            </a:r>
            <a:r>
              <a:rPr sz="1800" dirty="0">
                <a:latin typeface="Arial MT"/>
                <a:cs typeface="Arial MT"/>
              </a:rPr>
              <a:t>donors</a:t>
            </a:r>
            <a:endParaRPr sz="1800">
              <a:latin typeface="Arial MT"/>
              <a:cs typeface="Arial MT"/>
            </a:endParaRPr>
          </a:p>
        </p:txBody>
      </p:sp>
      <p:pic>
        <p:nvPicPr>
          <p:cNvPr id="18" name="object 1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8744544" y="2883494"/>
            <a:ext cx="3255404" cy="3467100"/>
          </a:xfrm>
          <a:prstGeom prst="rect">
            <a:avLst/>
          </a:prstGeom>
        </p:spPr>
      </p:pic>
      <p:sp>
        <p:nvSpPr>
          <p:cNvPr id="19" name="object 19"/>
          <p:cNvSpPr txBox="1"/>
          <p:nvPr/>
        </p:nvSpPr>
        <p:spPr>
          <a:xfrm>
            <a:off x="6452332" y="6045215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832549" y="6058982"/>
            <a:ext cx="131318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7083615" y="6058981"/>
            <a:ext cx="36449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2" name="object 2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12</a:t>
            </a:fld>
            <a:endParaRPr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</a:t>
            </a:r>
            <a:r>
              <a:rPr dirty="0"/>
              <a:t> </a:t>
            </a:r>
            <a:r>
              <a:rPr spc="-40" dirty="0"/>
              <a:t>11:</a:t>
            </a:r>
            <a:r>
              <a:rPr dirty="0"/>
              <a:t> </a:t>
            </a:r>
            <a:r>
              <a:rPr spc="-5" dirty="0"/>
              <a:t>Hemorrhagic</a:t>
            </a:r>
            <a:r>
              <a:rPr spc="5" dirty="0"/>
              <a:t> </a:t>
            </a:r>
            <a:r>
              <a:rPr spc="-5" dirty="0"/>
              <a:t>Shock</a:t>
            </a:r>
            <a:r>
              <a:rPr dirty="0"/>
              <a:t> </a:t>
            </a:r>
            <a:r>
              <a:rPr spc="-5" dirty="0"/>
              <a:t>Fluid</a:t>
            </a:r>
            <a:r>
              <a:rPr dirty="0"/>
              <a:t> </a:t>
            </a:r>
            <a:r>
              <a:rPr spc="-5" dirty="0"/>
              <a:t>Resuscitation</a:t>
            </a:r>
            <a:r>
              <a:rPr dirty="0"/>
              <a:t> </a:t>
            </a:r>
            <a:r>
              <a:rPr spc="-5" dirty="0"/>
              <a:t>in 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601862" y="703813"/>
            <a:ext cx="10543540" cy="2289810"/>
          </a:xfrm>
          <a:prstGeom prst="rect">
            <a:avLst/>
          </a:prstGeom>
        </p:spPr>
        <p:txBody>
          <a:bodyPr vert="horz" wrap="square" lIns="0" tIns="84455" rIns="0" bIns="0" rtlCol="0">
            <a:spAutoFit/>
          </a:bodyPr>
          <a:lstStyle/>
          <a:p>
            <a:pPr marL="499109" marR="46355" indent="972819">
              <a:lnSpc>
                <a:spcPts val="3790"/>
              </a:lnSpc>
              <a:spcBef>
                <a:spcPts val="665"/>
              </a:spcBef>
            </a:pPr>
            <a:r>
              <a:rPr sz="3600" b="1" spc="-30" dirty="0">
                <a:latin typeface="Arial"/>
                <a:cs typeface="Arial"/>
              </a:rPr>
              <a:t>INDICATIONS </a:t>
            </a:r>
            <a:r>
              <a:rPr sz="3600" b="1" dirty="0">
                <a:latin typeface="Arial"/>
                <a:cs typeface="Arial"/>
              </a:rPr>
              <a:t>AND </a:t>
            </a:r>
            <a:r>
              <a:rPr sz="3600" b="1" spc="-55" dirty="0">
                <a:solidFill>
                  <a:srgbClr val="921928"/>
                </a:solidFill>
                <a:latin typeface="Arial"/>
                <a:cs typeface="Arial"/>
              </a:rPr>
              <a:t>ADVANTAGES </a:t>
            </a:r>
            <a:r>
              <a:rPr sz="3600" b="1" spc="-5" dirty="0">
                <a:solidFill>
                  <a:srgbClr val="921928"/>
                </a:solidFill>
                <a:latin typeface="Arial"/>
                <a:cs typeface="Arial"/>
              </a:rPr>
              <a:t>OF </a:t>
            </a:r>
            <a:r>
              <a:rPr sz="3600" b="1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USING </a:t>
            </a:r>
            <a:r>
              <a:rPr sz="3600" b="1" spc="-15" dirty="0">
                <a:solidFill>
                  <a:srgbClr val="921928"/>
                </a:solidFill>
                <a:latin typeface="Arial"/>
                <a:cs typeface="Arial"/>
              </a:rPr>
              <a:t>LOW-TITER</a:t>
            </a:r>
            <a:r>
              <a:rPr sz="3600" b="1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921928"/>
                </a:solidFill>
                <a:latin typeface="Arial"/>
                <a:cs typeface="Arial"/>
              </a:rPr>
              <a:t>GROUP</a:t>
            </a:r>
            <a:r>
              <a:rPr sz="3600" b="1" spc="-7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921928"/>
                </a:solidFill>
                <a:latin typeface="Arial"/>
                <a:cs typeface="Arial"/>
              </a:rPr>
              <a:t>O </a:t>
            </a:r>
            <a:r>
              <a:rPr sz="3600" b="1" spc="-5" dirty="0">
                <a:latin typeface="Arial"/>
                <a:cs typeface="Arial"/>
              </a:rPr>
              <a:t>WHOLE</a:t>
            </a:r>
            <a:r>
              <a:rPr sz="3600" b="1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BLOOD</a:t>
            </a:r>
            <a:endParaRPr sz="3600">
              <a:latin typeface="Arial"/>
              <a:cs typeface="Arial"/>
            </a:endParaRPr>
          </a:p>
          <a:p>
            <a:pPr marL="12700" marR="4366895">
              <a:lnSpc>
                <a:spcPts val="2300"/>
              </a:lnSpc>
              <a:spcBef>
                <a:spcPts val="1210"/>
              </a:spcBef>
            </a:pPr>
            <a:r>
              <a:rPr sz="2000" spc="-5" dirty="0">
                <a:latin typeface="Arial MT"/>
                <a:cs typeface="Arial MT"/>
              </a:rPr>
              <a:t>The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preferred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fluid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for</a:t>
            </a:r>
            <a:r>
              <a:rPr sz="2000" dirty="0">
                <a:latin typeface="Arial MT"/>
                <a:cs typeface="Arial MT"/>
              </a:rPr>
              <a:t> hemorrhagic shock </a:t>
            </a:r>
            <a:r>
              <a:rPr sz="2000" spc="-5" dirty="0">
                <a:latin typeface="Arial MT"/>
                <a:cs typeface="Arial MT"/>
              </a:rPr>
              <a:t>resuscitation </a:t>
            </a:r>
            <a:r>
              <a:rPr sz="2000" spc="-5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is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b="1" spc="-5" dirty="0">
                <a:latin typeface="Arial"/>
                <a:cs typeface="Arial"/>
              </a:rPr>
              <a:t>cold-stored</a:t>
            </a:r>
            <a:r>
              <a:rPr sz="2000" b="1" dirty="0"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921928"/>
                </a:solidFill>
                <a:latin typeface="Arial"/>
                <a:cs typeface="Arial"/>
              </a:rPr>
              <a:t>low-titer</a:t>
            </a:r>
            <a:r>
              <a:rPr sz="2000" b="1" dirty="0">
                <a:solidFill>
                  <a:srgbClr val="921928"/>
                </a:solidFill>
                <a:latin typeface="Arial"/>
                <a:cs typeface="Arial"/>
              </a:rPr>
              <a:t> O</a:t>
            </a:r>
            <a:r>
              <a:rPr sz="2000" b="1" spc="-1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921928"/>
                </a:solidFill>
                <a:latin typeface="Arial"/>
                <a:cs typeface="Arial"/>
              </a:rPr>
              <a:t>whole</a:t>
            </a:r>
            <a:r>
              <a:rPr sz="2000" b="1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921928"/>
                </a:solidFill>
                <a:latin typeface="Arial"/>
                <a:cs typeface="Arial"/>
              </a:rPr>
              <a:t>blood </a:t>
            </a:r>
            <a:r>
              <a:rPr sz="2000" b="1" spc="-30" dirty="0">
                <a:solidFill>
                  <a:srgbClr val="921928"/>
                </a:solidFill>
                <a:latin typeface="Arial"/>
                <a:cs typeface="Arial"/>
              </a:rPr>
              <a:t>(LTOWB)</a:t>
            </a:r>
            <a:endParaRPr sz="2000">
              <a:latin typeface="Arial"/>
              <a:cs typeface="Arial"/>
            </a:endParaRPr>
          </a:p>
          <a:p>
            <a:pPr marL="31115">
              <a:lnSpc>
                <a:spcPct val="100000"/>
              </a:lnSpc>
              <a:spcBef>
                <a:spcPts val="1470"/>
              </a:spcBef>
              <a:tabLst>
                <a:tab pos="6390005" algn="l"/>
              </a:tabLst>
            </a:pPr>
            <a:r>
              <a:rPr sz="3000" spc="-7" baseline="1388" dirty="0">
                <a:latin typeface="Arial MT"/>
                <a:cs typeface="Arial MT"/>
              </a:rPr>
              <a:t>Low-titer</a:t>
            </a:r>
            <a:r>
              <a:rPr sz="3000" baseline="1388" dirty="0">
                <a:latin typeface="Arial MT"/>
                <a:cs typeface="Arial MT"/>
              </a:rPr>
              <a:t> </a:t>
            </a:r>
            <a:r>
              <a:rPr sz="3000" spc="-7" baseline="1388" dirty="0">
                <a:latin typeface="Arial MT"/>
                <a:cs typeface="Arial MT"/>
              </a:rPr>
              <a:t>type</a:t>
            </a:r>
            <a:r>
              <a:rPr sz="3000" spc="15" baseline="1388" dirty="0">
                <a:latin typeface="Arial MT"/>
                <a:cs typeface="Arial MT"/>
              </a:rPr>
              <a:t> </a:t>
            </a:r>
            <a:r>
              <a:rPr sz="3000" baseline="1388" dirty="0">
                <a:latin typeface="Arial MT"/>
                <a:cs typeface="Arial MT"/>
              </a:rPr>
              <a:t>O whole</a:t>
            </a:r>
            <a:r>
              <a:rPr sz="3000" spc="15" baseline="1388" dirty="0">
                <a:latin typeface="Arial MT"/>
                <a:cs typeface="Arial MT"/>
              </a:rPr>
              <a:t> </a:t>
            </a:r>
            <a:r>
              <a:rPr sz="3000" baseline="1388" dirty="0">
                <a:latin typeface="Arial MT"/>
                <a:cs typeface="Arial MT"/>
              </a:rPr>
              <a:t>blood	</a:t>
            </a:r>
            <a:r>
              <a:rPr sz="2000" spc="-5" dirty="0">
                <a:latin typeface="Arial MT"/>
                <a:cs typeface="Arial MT"/>
              </a:rPr>
              <a:t>Advantages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of</a:t>
            </a:r>
            <a:r>
              <a:rPr sz="2000" spc="-5" dirty="0">
                <a:latin typeface="Arial MT"/>
                <a:cs typeface="Arial MT"/>
              </a:rPr>
              <a:t> </a:t>
            </a:r>
            <a:r>
              <a:rPr sz="2000" b="1" spc="-5" dirty="0">
                <a:solidFill>
                  <a:srgbClr val="921928"/>
                </a:solidFill>
                <a:latin typeface="Arial"/>
                <a:cs typeface="Arial"/>
              </a:rPr>
              <a:t>cold-stored</a:t>
            </a:r>
            <a:r>
              <a:rPr sz="2000" b="1" spc="-1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000" b="1" spc="-35" dirty="0">
                <a:solidFill>
                  <a:srgbClr val="921928"/>
                </a:solidFill>
                <a:latin typeface="Arial"/>
                <a:cs typeface="Arial"/>
              </a:rPr>
              <a:t>LTOWB:</a:t>
            </a:r>
            <a:endParaRPr sz="20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848694" y="3075027"/>
            <a:ext cx="5317490" cy="1206500"/>
          </a:xfrm>
          <a:prstGeom prst="rect">
            <a:avLst/>
          </a:prstGeom>
        </p:spPr>
        <p:txBody>
          <a:bodyPr vert="horz" wrap="square" lIns="0" tIns="1320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40"/>
              </a:spcBef>
            </a:pPr>
            <a:r>
              <a:rPr sz="1800" spc="-15" dirty="0">
                <a:latin typeface="Arial MT"/>
                <a:cs typeface="Arial MT"/>
              </a:rPr>
              <a:t>Titers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refer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 </a:t>
            </a:r>
            <a:r>
              <a:rPr sz="1800" b="1" spc="-5" dirty="0">
                <a:latin typeface="Arial"/>
                <a:cs typeface="Arial"/>
              </a:rPr>
              <a:t>anti-A/anti-B </a:t>
            </a:r>
            <a:r>
              <a:rPr sz="1800" dirty="0">
                <a:latin typeface="Arial MT"/>
                <a:cs typeface="Arial MT"/>
              </a:rPr>
              <a:t>in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plasma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940"/>
              </a:spcBef>
            </a:pPr>
            <a:r>
              <a:rPr sz="1800" spc="-5" dirty="0">
                <a:latin typeface="Arial MT"/>
                <a:cs typeface="Arial MT"/>
              </a:rPr>
              <a:t>WWII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experience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was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mild</a:t>
            </a:r>
            <a:r>
              <a:rPr sz="1800" spc="-5" dirty="0">
                <a:latin typeface="Arial MT"/>
                <a:cs typeface="Arial MT"/>
              </a:rPr>
              <a:t> reactions with titers </a:t>
            </a:r>
            <a:r>
              <a:rPr sz="1800" b="1" dirty="0">
                <a:latin typeface="Arial"/>
                <a:cs typeface="Arial"/>
              </a:rPr>
              <a:t>&gt;512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940"/>
              </a:spcBef>
            </a:pPr>
            <a:r>
              <a:rPr sz="1800" dirty="0">
                <a:latin typeface="Arial MT"/>
                <a:cs typeface="Arial MT"/>
              </a:rPr>
              <a:t>Current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threshold for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low</a:t>
            </a:r>
            <a:r>
              <a:rPr sz="1800" spc="-5" dirty="0">
                <a:latin typeface="Arial MT"/>
                <a:cs typeface="Arial MT"/>
              </a:rPr>
              <a:t> titer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b="1" dirty="0">
                <a:latin typeface="Arial"/>
                <a:cs typeface="Arial"/>
              </a:rPr>
              <a:t>&lt;256</a:t>
            </a:r>
            <a:endParaRPr sz="18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254664" y="3184198"/>
            <a:ext cx="4244975" cy="22428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2254250">
              <a:lnSpc>
                <a:spcPts val="2100"/>
              </a:lnSpc>
              <a:spcBef>
                <a:spcPts val="219"/>
              </a:spcBef>
            </a:pPr>
            <a:r>
              <a:rPr sz="1800" spc="-35" dirty="0">
                <a:latin typeface="Arial MT"/>
                <a:cs typeface="Arial MT"/>
              </a:rPr>
              <a:t>Tested</a:t>
            </a:r>
            <a:r>
              <a:rPr sz="1800" spc="-4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for</a:t>
            </a:r>
            <a:r>
              <a:rPr sz="1800" spc="-4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diseases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(FDA</a:t>
            </a:r>
            <a:r>
              <a:rPr sz="1800" spc="-11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requirement)</a:t>
            </a:r>
            <a:endParaRPr sz="1800">
              <a:latin typeface="Arial MT"/>
              <a:cs typeface="Arial MT"/>
            </a:endParaRPr>
          </a:p>
          <a:p>
            <a:pPr marL="12700" marR="932815">
              <a:lnSpc>
                <a:spcPts val="3700"/>
              </a:lnSpc>
              <a:spcBef>
                <a:spcPts val="320"/>
              </a:spcBef>
            </a:pPr>
            <a:r>
              <a:rPr sz="1800" spc="-15" dirty="0">
                <a:latin typeface="Arial MT"/>
                <a:cs typeface="Arial MT"/>
              </a:rPr>
              <a:t>Titers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 </a:t>
            </a:r>
            <a:r>
              <a:rPr sz="1800" spc="-5" dirty="0">
                <a:latin typeface="Arial MT"/>
                <a:cs typeface="Arial MT"/>
              </a:rPr>
              <a:t>leukocyte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reduction </a:t>
            </a:r>
            <a:r>
              <a:rPr sz="1800" dirty="0">
                <a:latin typeface="Arial MT"/>
                <a:cs typeface="Arial MT"/>
              </a:rPr>
              <a:t> Ready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for immediate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transfusion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ts val="2100"/>
              </a:lnSpc>
              <a:spcBef>
                <a:spcPts val="1280"/>
              </a:spcBef>
            </a:pPr>
            <a:r>
              <a:rPr sz="1800" spc="-5" dirty="0">
                <a:latin typeface="Arial MT"/>
                <a:cs typeface="Arial MT"/>
              </a:rPr>
              <a:t>Whole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blood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better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than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three-component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replacement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at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least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one</a:t>
            </a:r>
            <a:r>
              <a:rPr sz="1800" spc="-5" dirty="0">
                <a:latin typeface="Arial MT"/>
                <a:cs typeface="Arial MT"/>
              </a:rPr>
              <a:t> study</a:t>
            </a:r>
            <a:endParaRPr sz="1800">
              <a:latin typeface="Arial MT"/>
              <a:cs typeface="Arial MT"/>
            </a:endParaRPr>
          </a:p>
        </p:txBody>
      </p:sp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429817" y="4323027"/>
            <a:ext cx="1634585" cy="1661762"/>
          </a:xfrm>
          <a:prstGeom prst="rect">
            <a:avLst/>
          </a:prstGeom>
        </p:spPr>
      </p:pic>
      <p:grpSp>
        <p:nvGrpSpPr>
          <p:cNvPr id="9" name="object 9"/>
          <p:cNvGrpSpPr/>
          <p:nvPr/>
        </p:nvGrpSpPr>
        <p:grpSpPr>
          <a:xfrm>
            <a:off x="481417" y="4232772"/>
            <a:ext cx="2856865" cy="1654810"/>
            <a:chOff x="481417" y="4232772"/>
            <a:chExt cx="2856865" cy="1654810"/>
          </a:xfrm>
        </p:grpSpPr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702659" y="4245824"/>
              <a:ext cx="1635591" cy="164113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81417" y="4232772"/>
              <a:ext cx="1416827" cy="1497162"/>
            </a:xfrm>
            <a:prstGeom prst="rect">
              <a:avLst/>
            </a:prstGeom>
          </p:spPr>
        </p:pic>
      </p:grpSp>
      <p:sp>
        <p:nvSpPr>
          <p:cNvPr id="12" name="object 12"/>
          <p:cNvSpPr txBox="1"/>
          <p:nvPr/>
        </p:nvSpPr>
        <p:spPr>
          <a:xfrm>
            <a:off x="783658" y="5618508"/>
            <a:ext cx="78676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latin typeface="Arial MT"/>
                <a:cs typeface="Arial MT"/>
              </a:rPr>
              <a:t>Antigen</a:t>
            </a:r>
            <a:r>
              <a:rPr sz="1400" spc="-8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A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174185" y="5618508"/>
            <a:ext cx="697865" cy="441959"/>
          </a:xfrm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12700" marR="5080" indent="98425">
              <a:lnSpc>
                <a:spcPts val="1600"/>
              </a:lnSpc>
              <a:spcBef>
                <a:spcPts val="220"/>
              </a:spcBef>
            </a:pPr>
            <a:r>
              <a:rPr sz="1400" dirty="0">
                <a:latin typeface="Arial MT"/>
                <a:cs typeface="Arial MT"/>
              </a:rPr>
              <a:t>Anti-A </a:t>
            </a:r>
            <a:r>
              <a:rPr sz="1400" spc="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antibody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446701" y="5618508"/>
            <a:ext cx="79692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latin typeface="Arial MT"/>
                <a:cs typeface="Arial MT"/>
              </a:rPr>
              <a:t>Antigen</a:t>
            </a:r>
            <a:r>
              <a:rPr sz="1400" spc="-8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B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731095" y="5618508"/>
            <a:ext cx="697865" cy="441959"/>
          </a:xfrm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12700" marR="5080" indent="93980">
              <a:lnSpc>
                <a:spcPts val="1600"/>
              </a:lnSpc>
              <a:spcBef>
                <a:spcPts val="220"/>
              </a:spcBef>
            </a:pPr>
            <a:r>
              <a:rPr sz="1400" dirty="0">
                <a:latin typeface="Arial MT"/>
                <a:cs typeface="Arial MT"/>
              </a:rPr>
              <a:t>Anti-B </a:t>
            </a:r>
            <a:r>
              <a:rPr sz="1400" spc="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antibody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642845" y="3179208"/>
            <a:ext cx="114300" cy="306705"/>
          </a:xfrm>
          <a:custGeom>
            <a:avLst/>
            <a:gdLst/>
            <a:ahLst/>
            <a:cxnLst/>
            <a:rect l="l" t="t" r="r" b="b"/>
            <a:pathLst>
              <a:path w="114300" h="306704">
                <a:moveTo>
                  <a:pt x="0" y="306113"/>
                </a:moveTo>
                <a:lnTo>
                  <a:pt x="0" y="0"/>
                </a:lnTo>
                <a:lnTo>
                  <a:pt x="114300" y="0"/>
                </a:lnTo>
                <a:lnTo>
                  <a:pt x="114300" y="306113"/>
                </a:lnTo>
                <a:lnTo>
                  <a:pt x="0" y="306113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642845" y="3595037"/>
            <a:ext cx="114300" cy="306705"/>
          </a:xfrm>
          <a:custGeom>
            <a:avLst/>
            <a:gdLst/>
            <a:ahLst/>
            <a:cxnLst/>
            <a:rect l="l" t="t" r="r" b="b"/>
            <a:pathLst>
              <a:path w="114300" h="306704">
                <a:moveTo>
                  <a:pt x="0" y="306113"/>
                </a:moveTo>
                <a:lnTo>
                  <a:pt x="0" y="0"/>
                </a:lnTo>
                <a:lnTo>
                  <a:pt x="114300" y="0"/>
                </a:lnTo>
                <a:lnTo>
                  <a:pt x="114300" y="306113"/>
                </a:lnTo>
                <a:lnTo>
                  <a:pt x="0" y="306113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642845" y="4010866"/>
            <a:ext cx="114300" cy="306705"/>
          </a:xfrm>
          <a:custGeom>
            <a:avLst/>
            <a:gdLst/>
            <a:ahLst/>
            <a:cxnLst/>
            <a:rect l="l" t="t" r="r" b="b"/>
            <a:pathLst>
              <a:path w="114300" h="306704">
                <a:moveTo>
                  <a:pt x="0" y="306113"/>
                </a:moveTo>
                <a:lnTo>
                  <a:pt x="0" y="0"/>
                </a:lnTo>
                <a:lnTo>
                  <a:pt x="114300" y="0"/>
                </a:lnTo>
                <a:lnTo>
                  <a:pt x="114300" y="306113"/>
                </a:lnTo>
                <a:lnTo>
                  <a:pt x="0" y="306113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6998887" y="3224920"/>
            <a:ext cx="114300" cy="514984"/>
          </a:xfrm>
          <a:custGeom>
            <a:avLst/>
            <a:gdLst/>
            <a:ahLst/>
            <a:cxnLst/>
            <a:rect l="l" t="t" r="r" b="b"/>
            <a:pathLst>
              <a:path w="114300" h="514985">
                <a:moveTo>
                  <a:pt x="0" y="514861"/>
                </a:moveTo>
                <a:lnTo>
                  <a:pt x="0" y="0"/>
                </a:lnTo>
                <a:lnTo>
                  <a:pt x="114300" y="0"/>
                </a:lnTo>
                <a:lnTo>
                  <a:pt x="114300" y="514861"/>
                </a:lnTo>
                <a:lnTo>
                  <a:pt x="0" y="514861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6998889" y="3966895"/>
            <a:ext cx="114300" cy="306705"/>
          </a:xfrm>
          <a:custGeom>
            <a:avLst/>
            <a:gdLst/>
            <a:ahLst/>
            <a:cxnLst/>
            <a:rect l="l" t="t" r="r" b="b"/>
            <a:pathLst>
              <a:path w="114300" h="306704">
                <a:moveTo>
                  <a:pt x="0" y="306113"/>
                </a:moveTo>
                <a:lnTo>
                  <a:pt x="0" y="0"/>
                </a:lnTo>
                <a:lnTo>
                  <a:pt x="114300" y="0"/>
                </a:lnTo>
                <a:lnTo>
                  <a:pt x="114300" y="306113"/>
                </a:lnTo>
                <a:lnTo>
                  <a:pt x="0" y="306113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6998889" y="4442339"/>
            <a:ext cx="114300" cy="306705"/>
          </a:xfrm>
          <a:custGeom>
            <a:avLst/>
            <a:gdLst/>
            <a:ahLst/>
            <a:cxnLst/>
            <a:rect l="l" t="t" r="r" b="b"/>
            <a:pathLst>
              <a:path w="114300" h="306704">
                <a:moveTo>
                  <a:pt x="0" y="306113"/>
                </a:moveTo>
                <a:lnTo>
                  <a:pt x="0" y="0"/>
                </a:lnTo>
                <a:lnTo>
                  <a:pt x="114300" y="0"/>
                </a:lnTo>
                <a:lnTo>
                  <a:pt x="114300" y="306113"/>
                </a:lnTo>
                <a:lnTo>
                  <a:pt x="0" y="306113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6998889" y="4925466"/>
            <a:ext cx="114300" cy="502920"/>
          </a:xfrm>
          <a:custGeom>
            <a:avLst/>
            <a:gdLst/>
            <a:ahLst/>
            <a:cxnLst/>
            <a:rect l="l" t="t" r="r" b="b"/>
            <a:pathLst>
              <a:path w="114300" h="502920">
                <a:moveTo>
                  <a:pt x="0" y="502876"/>
                </a:moveTo>
                <a:lnTo>
                  <a:pt x="0" y="0"/>
                </a:lnTo>
                <a:lnTo>
                  <a:pt x="114300" y="0"/>
                </a:lnTo>
                <a:lnTo>
                  <a:pt x="114300" y="502876"/>
                </a:lnTo>
                <a:lnTo>
                  <a:pt x="0" y="50287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3" name="object 23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3117217" y="4246405"/>
            <a:ext cx="1416827" cy="1497162"/>
          </a:xfrm>
          <a:prstGeom prst="rect">
            <a:avLst/>
          </a:prstGeom>
        </p:spPr>
      </p:pic>
      <p:sp>
        <p:nvSpPr>
          <p:cNvPr id="24" name="object 24"/>
          <p:cNvSpPr txBox="1"/>
          <p:nvPr/>
        </p:nvSpPr>
        <p:spPr>
          <a:xfrm>
            <a:off x="6452332" y="6045215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4832549" y="6058982"/>
            <a:ext cx="131318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7083615" y="6058981"/>
            <a:ext cx="36449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7" name="object 2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13</a:t>
            </a:fld>
            <a:endParaRPr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</a:t>
            </a:r>
            <a:r>
              <a:rPr dirty="0"/>
              <a:t> </a:t>
            </a:r>
            <a:r>
              <a:rPr spc="-40" dirty="0"/>
              <a:t>11:</a:t>
            </a:r>
            <a:r>
              <a:rPr dirty="0"/>
              <a:t> </a:t>
            </a:r>
            <a:r>
              <a:rPr spc="-5" dirty="0"/>
              <a:t>Hemorrhagic</a:t>
            </a:r>
            <a:r>
              <a:rPr spc="5" dirty="0"/>
              <a:t> </a:t>
            </a:r>
            <a:r>
              <a:rPr spc="-5" dirty="0"/>
              <a:t>Shock</a:t>
            </a:r>
            <a:r>
              <a:rPr dirty="0"/>
              <a:t> </a:t>
            </a:r>
            <a:r>
              <a:rPr spc="-5" dirty="0"/>
              <a:t>Fluid</a:t>
            </a:r>
            <a:r>
              <a:rPr dirty="0"/>
              <a:t> </a:t>
            </a:r>
            <a:r>
              <a:rPr spc="-5" dirty="0"/>
              <a:t>Resuscitation</a:t>
            </a:r>
            <a:r>
              <a:rPr dirty="0"/>
              <a:t> </a:t>
            </a:r>
            <a:r>
              <a:rPr spc="-5" dirty="0"/>
              <a:t>in 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164263" y="1045044"/>
            <a:ext cx="2559862" cy="3732991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5593671" y="2624710"/>
            <a:ext cx="3398520" cy="30060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130"/>
              </a:lnSpc>
              <a:spcBef>
                <a:spcPts val="100"/>
              </a:spcBef>
            </a:pPr>
            <a:r>
              <a:rPr sz="1800" spc="-5" dirty="0">
                <a:latin typeface="Arial MT"/>
                <a:cs typeface="Arial MT"/>
              </a:rPr>
              <a:t>Administer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b="1" dirty="0">
                <a:latin typeface="Arial"/>
                <a:cs typeface="Arial"/>
              </a:rPr>
              <a:t>1</a:t>
            </a:r>
            <a:r>
              <a:rPr sz="1800" b="1" spc="-5" dirty="0">
                <a:latin typeface="Arial"/>
                <a:cs typeface="Arial"/>
              </a:rPr>
              <a:t> gm of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calcium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ts val="2130"/>
              </a:lnSpc>
            </a:pPr>
            <a:r>
              <a:rPr sz="1800" spc="-5" dirty="0">
                <a:latin typeface="Arial MT"/>
                <a:cs typeface="Arial MT"/>
              </a:rPr>
              <a:t>after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first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unit</a:t>
            </a:r>
            <a:endParaRPr sz="1800">
              <a:latin typeface="Arial MT"/>
              <a:cs typeface="Arial MT"/>
            </a:endParaRPr>
          </a:p>
          <a:p>
            <a:pPr marL="12700" marR="721995">
              <a:lnSpc>
                <a:spcPts val="2100"/>
              </a:lnSpc>
              <a:spcBef>
                <a:spcPts val="660"/>
              </a:spcBef>
            </a:pPr>
            <a:r>
              <a:rPr sz="1800" dirty="0">
                <a:latin typeface="Arial MT"/>
                <a:cs typeface="Arial MT"/>
              </a:rPr>
              <a:t>Assess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for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treat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blood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transfusion reactions:</a:t>
            </a:r>
            <a:endParaRPr sz="1800">
              <a:latin typeface="Arial MT"/>
              <a:cs typeface="Arial MT"/>
            </a:endParaRPr>
          </a:p>
          <a:p>
            <a:pPr marL="200025" indent="-173355">
              <a:lnSpc>
                <a:spcPts val="2490"/>
              </a:lnSpc>
              <a:spcBef>
                <a:spcPts val="130"/>
              </a:spcBef>
              <a:buClr>
                <a:srgbClr val="921928"/>
              </a:buClr>
              <a:buSzPct val="119444"/>
              <a:buFont typeface="Trebuchet MS"/>
              <a:buChar char="▪"/>
              <a:tabLst>
                <a:tab pos="200025" algn="l"/>
              </a:tabLst>
            </a:pPr>
            <a:r>
              <a:rPr sz="1800" b="1" spc="-5" dirty="0">
                <a:latin typeface="Arial"/>
                <a:cs typeface="Arial"/>
              </a:rPr>
              <a:t>Anaphylactic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reaction</a:t>
            </a:r>
            <a:endParaRPr sz="1800">
              <a:latin typeface="Arial"/>
              <a:cs typeface="Arial"/>
            </a:endParaRPr>
          </a:p>
          <a:p>
            <a:pPr marL="200025" marR="107314">
              <a:lnSpc>
                <a:spcPts val="1800"/>
              </a:lnSpc>
              <a:spcBef>
                <a:spcPts val="70"/>
              </a:spcBef>
            </a:pPr>
            <a:r>
              <a:rPr sz="1600" i="1" dirty="0">
                <a:latin typeface="Arial"/>
                <a:cs typeface="Arial"/>
              </a:rPr>
              <a:t>(hives, </a:t>
            </a:r>
            <a:r>
              <a:rPr sz="1600" i="1" spc="-5" dirty="0">
                <a:latin typeface="Arial"/>
                <a:cs typeface="Arial"/>
              </a:rPr>
              <a:t>itching, stridor/shortness </a:t>
            </a:r>
            <a:r>
              <a:rPr sz="1600" i="1" dirty="0">
                <a:latin typeface="Arial"/>
                <a:cs typeface="Arial"/>
              </a:rPr>
              <a:t>of </a:t>
            </a:r>
            <a:r>
              <a:rPr sz="1600" i="1" spc="-430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breath, and/or hypotension</a:t>
            </a:r>
            <a:endParaRPr sz="1600">
              <a:latin typeface="Arial"/>
              <a:cs typeface="Arial"/>
            </a:endParaRPr>
          </a:p>
          <a:p>
            <a:pPr marL="200025" marR="5080" indent="-173355">
              <a:lnSpc>
                <a:spcPct val="92800"/>
              </a:lnSpc>
              <a:spcBef>
                <a:spcPts val="325"/>
              </a:spcBef>
              <a:buClr>
                <a:srgbClr val="921928"/>
              </a:buClr>
              <a:buSzPct val="119444"/>
              <a:buFont typeface="Trebuchet MS"/>
              <a:buChar char="▪"/>
              <a:tabLst>
                <a:tab pos="200025" algn="l"/>
              </a:tabLst>
            </a:pPr>
            <a:r>
              <a:rPr sz="1800" b="1" spc="-5" dirty="0">
                <a:latin typeface="Arial"/>
                <a:cs typeface="Arial"/>
              </a:rPr>
              <a:t>Acute</a:t>
            </a:r>
            <a:r>
              <a:rPr sz="1800" b="1" spc="49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hemolytic</a:t>
            </a:r>
            <a:r>
              <a:rPr sz="1800" b="1" spc="49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reaction 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(arm pain, chest pain, back pain, </a:t>
            </a:r>
            <a:r>
              <a:rPr sz="1600" i="1" spc="5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nausea, </a:t>
            </a:r>
            <a:r>
              <a:rPr sz="1600" i="1" spc="-5" dirty="0">
                <a:latin typeface="Arial"/>
                <a:cs typeface="Arial"/>
              </a:rPr>
              <a:t>disseminated</a:t>
            </a:r>
            <a:r>
              <a:rPr sz="1600" i="1" spc="5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intravascular </a:t>
            </a:r>
            <a:r>
              <a:rPr sz="1600" i="1" spc="-425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coagulation, and/or fever)</a:t>
            </a:r>
            <a:endParaRPr sz="16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368686" y="1975244"/>
            <a:ext cx="3354704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dirty="0">
                <a:latin typeface="Arial MT"/>
                <a:cs typeface="Arial MT"/>
              </a:rPr>
              <a:t>Begin </a:t>
            </a:r>
            <a:r>
              <a:rPr sz="1800" spc="-5" dirty="0">
                <a:latin typeface="Arial MT"/>
                <a:cs typeface="Arial MT"/>
              </a:rPr>
              <a:t>transfusion within </a:t>
            </a:r>
            <a:r>
              <a:rPr sz="1800" b="1" dirty="0">
                <a:latin typeface="Arial"/>
                <a:cs typeface="Arial"/>
              </a:rPr>
              <a:t>5 </a:t>
            </a:r>
            <a:r>
              <a:rPr sz="1800" b="1" spc="-5" dirty="0">
                <a:latin typeface="Arial"/>
                <a:cs typeface="Arial"/>
              </a:rPr>
              <a:t>min </a:t>
            </a:r>
            <a:r>
              <a:rPr sz="1800" spc="-5" dirty="0">
                <a:latin typeface="Arial MT"/>
                <a:cs typeface="Arial MT"/>
              </a:rPr>
              <a:t>of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starting the </a:t>
            </a:r>
            <a:r>
              <a:rPr sz="1800" dirty="0">
                <a:latin typeface="Arial MT"/>
                <a:cs typeface="Arial MT"/>
              </a:rPr>
              <a:t>process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875966" y="702569"/>
            <a:ext cx="8440420" cy="1056005"/>
          </a:xfrm>
          <a:prstGeom prst="rect">
            <a:avLst/>
          </a:prstGeom>
        </p:spPr>
        <p:txBody>
          <a:bodyPr vert="horz" wrap="square" lIns="0" tIns="84455" rIns="0" bIns="0" rtlCol="0">
            <a:spAutoFit/>
          </a:bodyPr>
          <a:lstStyle/>
          <a:p>
            <a:pPr marL="12700" marR="5080" indent="968375">
              <a:lnSpc>
                <a:spcPts val="3790"/>
              </a:lnSpc>
              <a:spcBef>
                <a:spcPts val="665"/>
              </a:spcBef>
            </a:pPr>
            <a:r>
              <a:rPr sz="3600" b="1" spc="-5" dirty="0">
                <a:solidFill>
                  <a:srgbClr val="921928"/>
                </a:solidFill>
                <a:latin typeface="Arial"/>
                <a:cs typeface="Arial"/>
              </a:rPr>
              <a:t>METHODS OF TRANSFUSING </a:t>
            </a:r>
            <a:r>
              <a:rPr sz="3600" b="1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3600" b="1" spc="-15" dirty="0">
                <a:latin typeface="Arial"/>
                <a:cs typeface="Arial"/>
              </a:rPr>
              <a:t>LOW-TITER</a:t>
            </a:r>
            <a:r>
              <a:rPr sz="3600" b="1" spc="-10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GROUP</a:t>
            </a:r>
            <a:r>
              <a:rPr sz="3600" b="1" spc="-75" dirty="0">
                <a:latin typeface="Arial"/>
                <a:cs typeface="Arial"/>
              </a:rPr>
              <a:t> </a:t>
            </a:r>
            <a:r>
              <a:rPr sz="3600" b="1" dirty="0">
                <a:latin typeface="Arial"/>
                <a:cs typeface="Arial"/>
              </a:rPr>
              <a:t>O</a:t>
            </a:r>
            <a:r>
              <a:rPr sz="3600" b="1" spc="-15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WHOLE BLOOD</a:t>
            </a:r>
            <a:endParaRPr sz="360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431210" y="1986658"/>
            <a:ext cx="341884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Arial MT"/>
                <a:cs typeface="Arial MT"/>
              </a:rPr>
              <a:t>Prior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 fluid resuscitation </a:t>
            </a:r>
            <a:r>
              <a:rPr sz="1800" dirty="0">
                <a:latin typeface="Arial MT"/>
                <a:cs typeface="Arial MT"/>
              </a:rPr>
              <a:t>ensure: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9092656" y="5082519"/>
            <a:ext cx="2822575" cy="1221105"/>
          </a:xfrm>
          <a:custGeom>
            <a:avLst/>
            <a:gdLst/>
            <a:ahLst/>
            <a:cxnLst/>
            <a:rect l="l" t="t" r="r" b="b"/>
            <a:pathLst>
              <a:path w="2822575" h="1221104">
                <a:moveTo>
                  <a:pt x="2743116" y="0"/>
                </a:moveTo>
                <a:lnTo>
                  <a:pt x="78860" y="0"/>
                </a:lnTo>
                <a:lnTo>
                  <a:pt x="48164" y="6197"/>
                </a:lnTo>
                <a:lnTo>
                  <a:pt x="23097" y="23097"/>
                </a:lnTo>
                <a:lnTo>
                  <a:pt x="6197" y="48164"/>
                </a:lnTo>
                <a:lnTo>
                  <a:pt x="0" y="78860"/>
                </a:lnTo>
                <a:lnTo>
                  <a:pt x="0" y="1141697"/>
                </a:lnTo>
                <a:lnTo>
                  <a:pt x="6197" y="1172393"/>
                </a:lnTo>
                <a:lnTo>
                  <a:pt x="23097" y="1197459"/>
                </a:lnTo>
                <a:lnTo>
                  <a:pt x="48164" y="1214360"/>
                </a:lnTo>
                <a:lnTo>
                  <a:pt x="78860" y="1220557"/>
                </a:lnTo>
                <a:lnTo>
                  <a:pt x="2743116" y="1220557"/>
                </a:lnTo>
                <a:lnTo>
                  <a:pt x="2773812" y="1214360"/>
                </a:lnTo>
                <a:lnTo>
                  <a:pt x="2798878" y="1197459"/>
                </a:lnTo>
                <a:lnTo>
                  <a:pt x="2815778" y="1172393"/>
                </a:lnTo>
                <a:lnTo>
                  <a:pt x="2821975" y="1141697"/>
                </a:lnTo>
                <a:lnTo>
                  <a:pt x="2821975" y="78860"/>
                </a:lnTo>
                <a:lnTo>
                  <a:pt x="2815778" y="48164"/>
                </a:lnTo>
                <a:lnTo>
                  <a:pt x="2798878" y="23097"/>
                </a:lnTo>
                <a:lnTo>
                  <a:pt x="2773812" y="6197"/>
                </a:lnTo>
                <a:lnTo>
                  <a:pt x="2743116" y="0"/>
                </a:lnTo>
                <a:close/>
              </a:path>
            </a:pathLst>
          </a:custGeom>
          <a:solidFill>
            <a:srgbClr val="FFF4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9735345" y="5139888"/>
            <a:ext cx="2002789" cy="95504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080">
              <a:lnSpc>
                <a:spcPts val="1800"/>
              </a:lnSpc>
              <a:spcBef>
                <a:spcPts val="259"/>
              </a:spcBef>
            </a:pPr>
            <a:r>
              <a:rPr sz="1600" dirty="0">
                <a:latin typeface="Arial MT"/>
                <a:cs typeface="Arial MT"/>
              </a:rPr>
              <a:t>Blood </a:t>
            </a:r>
            <a:r>
              <a:rPr sz="1600" spc="-5" dirty="0">
                <a:latin typeface="Arial MT"/>
                <a:cs typeface="Arial MT"/>
              </a:rPr>
              <a:t>filters </a:t>
            </a:r>
            <a:r>
              <a:rPr sz="1600" dirty="0">
                <a:latin typeface="Arial MT"/>
                <a:cs typeface="Arial MT"/>
              </a:rPr>
              <a:t>remove 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small </a:t>
            </a:r>
            <a:r>
              <a:rPr sz="1600" spc="-5" dirty="0">
                <a:latin typeface="Arial MT"/>
                <a:cs typeface="Arial MT"/>
              </a:rPr>
              <a:t>clots that </a:t>
            </a:r>
            <a:r>
              <a:rPr sz="1600" dirty="0">
                <a:latin typeface="Arial MT"/>
                <a:cs typeface="Arial MT"/>
              </a:rPr>
              <a:t> develop during 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collection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and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storage</a:t>
            </a:r>
            <a:endParaRPr sz="1600">
              <a:latin typeface="Arial MT"/>
              <a:cs typeface="Arial MT"/>
            </a:endParaRPr>
          </a:p>
        </p:txBody>
      </p:sp>
      <p:pic>
        <p:nvPicPr>
          <p:cNvPr id="12" name="object 12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220595" y="5200617"/>
            <a:ext cx="436010" cy="379585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649800" y="2483642"/>
            <a:ext cx="3075940" cy="1620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13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External</a:t>
            </a:r>
            <a:r>
              <a:rPr sz="1800" b="1" spc="-35" dirty="0"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Hemorrhage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ts val="2130"/>
              </a:lnSpc>
            </a:pPr>
            <a:r>
              <a:rPr sz="1800" dirty="0">
                <a:latin typeface="Arial MT"/>
                <a:cs typeface="Arial MT"/>
              </a:rPr>
              <a:t>is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controlled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ts val="2100"/>
              </a:lnSpc>
              <a:spcBef>
                <a:spcPts val="1060"/>
              </a:spcBef>
            </a:pPr>
            <a:r>
              <a:rPr sz="1800" b="1" spc="-5" dirty="0">
                <a:latin typeface="Arial"/>
                <a:cs typeface="Arial"/>
              </a:rPr>
              <a:t>IV </a:t>
            </a:r>
            <a:r>
              <a:rPr sz="1800" dirty="0">
                <a:latin typeface="Arial MT"/>
                <a:cs typeface="Arial MT"/>
              </a:rPr>
              <a:t>or </a:t>
            </a:r>
            <a:r>
              <a:rPr sz="1800" b="1" spc="-5" dirty="0">
                <a:latin typeface="Arial"/>
                <a:cs typeface="Arial"/>
              </a:rPr>
              <a:t>IO </a:t>
            </a:r>
            <a:r>
              <a:rPr sz="1800" dirty="0">
                <a:latin typeface="Arial MT"/>
                <a:cs typeface="Arial MT"/>
              </a:rPr>
              <a:t>line </a:t>
            </a:r>
            <a:r>
              <a:rPr sz="1800" spc="-5" dirty="0">
                <a:latin typeface="Arial MT"/>
                <a:cs typeface="Arial MT"/>
              </a:rPr>
              <a:t>with fluid </a:t>
            </a:r>
            <a:r>
              <a:rPr sz="1800" dirty="0">
                <a:latin typeface="Arial MT"/>
                <a:cs typeface="Arial MT"/>
              </a:rPr>
              <a:t>is in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place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functioning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properly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880"/>
              </a:spcBef>
            </a:pPr>
            <a:r>
              <a:rPr sz="1800" b="1" spc="-5" dirty="0">
                <a:latin typeface="Arial"/>
                <a:cs typeface="Arial"/>
              </a:rPr>
              <a:t>TXA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administered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447949" y="3190348"/>
            <a:ext cx="114300" cy="523875"/>
          </a:xfrm>
          <a:custGeom>
            <a:avLst/>
            <a:gdLst/>
            <a:ahLst/>
            <a:cxnLst/>
            <a:rect l="l" t="t" r="r" b="b"/>
            <a:pathLst>
              <a:path w="114300" h="523875">
                <a:moveTo>
                  <a:pt x="0" y="523706"/>
                </a:moveTo>
                <a:lnTo>
                  <a:pt x="0" y="0"/>
                </a:lnTo>
                <a:lnTo>
                  <a:pt x="114300" y="0"/>
                </a:lnTo>
                <a:lnTo>
                  <a:pt x="114300" y="523706"/>
                </a:lnTo>
                <a:lnTo>
                  <a:pt x="0" y="52370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447949" y="3852597"/>
            <a:ext cx="114300" cy="306705"/>
          </a:xfrm>
          <a:custGeom>
            <a:avLst/>
            <a:gdLst/>
            <a:ahLst/>
            <a:cxnLst/>
            <a:rect l="l" t="t" r="r" b="b"/>
            <a:pathLst>
              <a:path w="114300" h="306704">
                <a:moveTo>
                  <a:pt x="0" y="306113"/>
                </a:moveTo>
                <a:lnTo>
                  <a:pt x="0" y="0"/>
                </a:lnTo>
                <a:lnTo>
                  <a:pt x="114300" y="0"/>
                </a:lnTo>
                <a:lnTo>
                  <a:pt x="114300" y="306113"/>
                </a:lnTo>
                <a:lnTo>
                  <a:pt x="0" y="306113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6" name="object 16"/>
          <p:cNvGrpSpPr/>
          <p:nvPr/>
        </p:nvGrpSpPr>
        <p:grpSpPr>
          <a:xfrm>
            <a:off x="4413599" y="1869130"/>
            <a:ext cx="828675" cy="828675"/>
            <a:chOff x="4413599" y="1869130"/>
            <a:chExt cx="828675" cy="828675"/>
          </a:xfrm>
        </p:grpSpPr>
        <p:sp>
          <p:nvSpPr>
            <p:cNvPr id="17" name="object 17"/>
            <p:cNvSpPr/>
            <p:nvPr/>
          </p:nvSpPr>
          <p:spPr>
            <a:xfrm>
              <a:off x="4413593" y="1869135"/>
              <a:ext cx="828675" cy="828675"/>
            </a:xfrm>
            <a:custGeom>
              <a:avLst/>
              <a:gdLst/>
              <a:ahLst/>
              <a:cxnLst/>
              <a:rect l="l" t="t" r="r" b="b"/>
              <a:pathLst>
                <a:path w="828675" h="828675">
                  <a:moveTo>
                    <a:pt x="828167" y="0"/>
                  </a:moveTo>
                  <a:lnTo>
                    <a:pt x="791870" y="0"/>
                  </a:lnTo>
                  <a:lnTo>
                    <a:pt x="791870" y="401840"/>
                  </a:lnTo>
                  <a:lnTo>
                    <a:pt x="723480" y="401840"/>
                  </a:lnTo>
                  <a:lnTo>
                    <a:pt x="723480" y="430161"/>
                  </a:lnTo>
                  <a:lnTo>
                    <a:pt x="791845" y="430161"/>
                  </a:lnTo>
                  <a:lnTo>
                    <a:pt x="789546" y="465543"/>
                  </a:lnTo>
                  <a:lnTo>
                    <a:pt x="779983" y="513803"/>
                  </a:lnTo>
                  <a:lnTo>
                    <a:pt x="764286" y="560095"/>
                  </a:lnTo>
                  <a:lnTo>
                    <a:pt x="744931" y="599376"/>
                  </a:lnTo>
                  <a:lnTo>
                    <a:pt x="720864" y="585330"/>
                  </a:lnTo>
                  <a:lnTo>
                    <a:pt x="714336" y="596658"/>
                  </a:lnTo>
                  <a:lnTo>
                    <a:pt x="738365" y="610425"/>
                  </a:lnTo>
                  <a:lnTo>
                    <a:pt x="715352" y="644931"/>
                  </a:lnTo>
                  <a:lnTo>
                    <a:pt x="682510" y="682510"/>
                  </a:lnTo>
                  <a:lnTo>
                    <a:pt x="645109" y="715352"/>
                  </a:lnTo>
                  <a:lnTo>
                    <a:pt x="608596" y="739787"/>
                  </a:lnTo>
                  <a:lnTo>
                    <a:pt x="590994" y="709104"/>
                  </a:lnTo>
                  <a:lnTo>
                    <a:pt x="580097" y="715200"/>
                  </a:lnTo>
                  <a:lnTo>
                    <a:pt x="560476" y="764286"/>
                  </a:lnTo>
                  <a:lnTo>
                    <a:pt x="514223" y="779983"/>
                  </a:lnTo>
                  <a:lnTo>
                    <a:pt x="465975" y="789546"/>
                  </a:lnTo>
                  <a:lnTo>
                    <a:pt x="428421" y="791997"/>
                  </a:lnTo>
                  <a:lnTo>
                    <a:pt x="428421" y="723480"/>
                  </a:lnTo>
                  <a:lnTo>
                    <a:pt x="400100" y="723480"/>
                  </a:lnTo>
                  <a:lnTo>
                    <a:pt x="400100" y="791743"/>
                  </a:lnTo>
                  <a:lnTo>
                    <a:pt x="366471" y="789546"/>
                  </a:lnTo>
                  <a:lnTo>
                    <a:pt x="318211" y="779983"/>
                  </a:lnTo>
                  <a:lnTo>
                    <a:pt x="271907" y="764286"/>
                  </a:lnTo>
                  <a:lnTo>
                    <a:pt x="231876" y="744588"/>
                  </a:lnTo>
                  <a:lnTo>
                    <a:pt x="247116" y="718248"/>
                  </a:lnTo>
                  <a:lnTo>
                    <a:pt x="236220" y="711720"/>
                  </a:lnTo>
                  <a:lnTo>
                    <a:pt x="221005" y="738009"/>
                  </a:lnTo>
                  <a:lnTo>
                    <a:pt x="187071" y="715352"/>
                  </a:lnTo>
                  <a:lnTo>
                    <a:pt x="149491" y="682510"/>
                  </a:lnTo>
                  <a:lnTo>
                    <a:pt x="116649" y="644931"/>
                  </a:lnTo>
                  <a:lnTo>
                    <a:pt x="92748" y="609104"/>
                  </a:lnTo>
                  <a:lnTo>
                    <a:pt x="123342" y="591426"/>
                  </a:lnTo>
                  <a:lnTo>
                    <a:pt x="116801" y="580529"/>
                  </a:lnTo>
                  <a:lnTo>
                    <a:pt x="67716" y="560095"/>
                  </a:lnTo>
                  <a:lnTo>
                    <a:pt x="52019" y="513803"/>
                  </a:lnTo>
                  <a:lnTo>
                    <a:pt x="42456" y="465543"/>
                  </a:lnTo>
                  <a:lnTo>
                    <a:pt x="40157" y="430161"/>
                  </a:lnTo>
                  <a:lnTo>
                    <a:pt x="108521" y="430161"/>
                  </a:lnTo>
                  <a:lnTo>
                    <a:pt x="108521" y="401840"/>
                  </a:lnTo>
                  <a:lnTo>
                    <a:pt x="40132" y="401840"/>
                  </a:lnTo>
                  <a:lnTo>
                    <a:pt x="42456" y="366039"/>
                  </a:lnTo>
                  <a:lnTo>
                    <a:pt x="52019" y="317792"/>
                  </a:lnTo>
                  <a:lnTo>
                    <a:pt x="67716" y="271526"/>
                  </a:lnTo>
                  <a:lnTo>
                    <a:pt x="86334" y="233807"/>
                  </a:lnTo>
                  <a:lnTo>
                    <a:pt x="119418" y="252780"/>
                  </a:lnTo>
                  <a:lnTo>
                    <a:pt x="125514" y="241884"/>
                  </a:lnTo>
                  <a:lnTo>
                    <a:pt x="92608" y="222834"/>
                  </a:lnTo>
                  <a:lnTo>
                    <a:pt x="116649" y="186893"/>
                  </a:lnTo>
                  <a:lnTo>
                    <a:pt x="149491" y="149491"/>
                  </a:lnTo>
                  <a:lnTo>
                    <a:pt x="187071" y="116662"/>
                  </a:lnTo>
                  <a:lnTo>
                    <a:pt x="220980" y="94043"/>
                  </a:lnTo>
                  <a:lnTo>
                    <a:pt x="237096" y="122034"/>
                  </a:lnTo>
                  <a:lnTo>
                    <a:pt x="248424" y="115493"/>
                  </a:lnTo>
                  <a:lnTo>
                    <a:pt x="271907" y="67716"/>
                  </a:lnTo>
                  <a:lnTo>
                    <a:pt x="318211" y="52031"/>
                  </a:lnTo>
                  <a:lnTo>
                    <a:pt x="366471" y="42456"/>
                  </a:lnTo>
                  <a:lnTo>
                    <a:pt x="400100" y="40284"/>
                  </a:lnTo>
                  <a:lnTo>
                    <a:pt x="400100" y="108521"/>
                  </a:lnTo>
                  <a:lnTo>
                    <a:pt x="428421" y="108521"/>
                  </a:lnTo>
                  <a:lnTo>
                    <a:pt x="428421" y="40030"/>
                  </a:lnTo>
                  <a:lnTo>
                    <a:pt x="464870" y="42392"/>
                  </a:lnTo>
                  <a:lnTo>
                    <a:pt x="779602" y="316687"/>
                  </a:lnTo>
                  <a:lnTo>
                    <a:pt x="779983" y="317792"/>
                  </a:lnTo>
                  <a:lnTo>
                    <a:pt x="789546" y="366039"/>
                  </a:lnTo>
                  <a:lnTo>
                    <a:pt x="791870" y="401840"/>
                  </a:lnTo>
                  <a:lnTo>
                    <a:pt x="791870" y="0"/>
                  </a:lnTo>
                  <a:lnTo>
                    <a:pt x="416229" y="0"/>
                  </a:lnTo>
                  <a:lnTo>
                    <a:pt x="369049" y="2616"/>
                  </a:lnTo>
                  <a:lnTo>
                    <a:pt x="323011" y="10388"/>
                  </a:lnTo>
                  <a:lnTo>
                    <a:pt x="278434" y="23164"/>
                  </a:lnTo>
                  <a:lnTo>
                    <a:pt x="235686" y="40805"/>
                  </a:lnTo>
                  <a:lnTo>
                    <a:pt x="195059" y="63182"/>
                  </a:lnTo>
                  <a:lnTo>
                    <a:pt x="156921" y="90157"/>
                  </a:lnTo>
                  <a:lnTo>
                    <a:pt x="121602" y="121602"/>
                  </a:lnTo>
                  <a:lnTo>
                    <a:pt x="90157" y="156768"/>
                  </a:lnTo>
                  <a:lnTo>
                    <a:pt x="63182" y="194792"/>
                  </a:lnTo>
                  <a:lnTo>
                    <a:pt x="40805" y="235331"/>
                  </a:lnTo>
                  <a:lnTo>
                    <a:pt x="23152" y="278041"/>
                  </a:lnTo>
                  <a:lnTo>
                    <a:pt x="10388" y="322580"/>
                  </a:lnTo>
                  <a:lnTo>
                    <a:pt x="2616" y="368617"/>
                  </a:lnTo>
                  <a:lnTo>
                    <a:pt x="0" y="415785"/>
                  </a:lnTo>
                  <a:lnTo>
                    <a:pt x="2616" y="462965"/>
                  </a:lnTo>
                  <a:lnTo>
                    <a:pt x="10388" y="509003"/>
                  </a:lnTo>
                  <a:lnTo>
                    <a:pt x="23152" y="553567"/>
                  </a:lnTo>
                  <a:lnTo>
                    <a:pt x="40805" y="596328"/>
                  </a:lnTo>
                  <a:lnTo>
                    <a:pt x="63182" y="636943"/>
                  </a:lnTo>
                  <a:lnTo>
                    <a:pt x="90157" y="675081"/>
                  </a:lnTo>
                  <a:lnTo>
                    <a:pt x="121602" y="710412"/>
                  </a:lnTo>
                  <a:lnTo>
                    <a:pt x="156921" y="741870"/>
                  </a:lnTo>
                  <a:lnTo>
                    <a:pt x="195059" y="768908"/>
                  </a:lnTo>
                  <a:lnTo>
                    <a:pt x="235686" y="791375"/>
                  </a:lnTo>
                  <a:lnTo>
                    <a:pt x="278434" y="809117"/>
                  </a:lnTo>
                  <a:lnTo>
                    <a:pt x="323011" y="821969"/>
                  </a:lnTo>
                  <a:lnTo>
                    <a:pt x="359435" y="828167"/>
                  </a:lnTo>
                  <a:lnTo>
                    <a:pt x="472998" y="828167"/>
                  </a:lnTo>
                  <a:lnTo>
                    <a:pt x="553961" y="809117"/>
                  </a:lnTo>
                  <a:lnTo>
                    <a:pt x="593293" y="792784"/>
                  </a:lnTo>
                  <a:lnTo>
                    <a:pt x="637222" y="768908"/>
                  </a:lnTo>
                  <a:lnTo>
                    <a:pt x="675246" y="741870"/>
                  </a:lnTo>
                  <a:lnTo>
                    <a:pt x="710412" y="710412"/>
                  </a:lnTo>
                  <a:lnTo>
                    <a:pt x="741870" y="675081"/>
                  </a:lnTo>
                  <a:lnTo>
                    <a:pt x="768908" y="636943"/>
                  </a:lnTo>
                  <a:lnTo>
                    <a:pt x="791375" y="596328"/>
                  </a:lnTo>
                  <a:lnTo>
                    <a:pt x="809117" y="553567"/>
                  </a:lnTo>
                  <a:lnTo>
                    <a:pt x="821969" y="509003"/>
                  </a:lnTo>
                  <a:lnTo>
                    <a:pt x="828167" y="472567"/>
                  </a:lnTo>
                  <a:lnTo>
                    <a:pt x="828167" y="359003"/>
                  </a:lnTo>
                  <a:lnTo>
                    <a:pt x="828167" y="0"/>
                  </a:lnTo>
                  <a:close/>
                </a:path>
              </a:pathLst>
            </a:custGeom>
            <a:solidFill>
              <a:srgbClr val="24211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" name="object 1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683378" y="2422638"/>
              <a:ext cx="111573" cy="99369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4815872" y="2422638"/>
              <a:ext cx="31115" cy="99695"/>
            </a:xfrm>
            <a:custGeom>
              <a:avLst/>
              <a:gdLst/>
              <a:ahLst/>
              <a:cxnLst/>
              <a:rect l="l" t="t" r="r" b="b"/>
              <a:pathLst>
                <a:path w="31114" h="99694">
                  <a:moveTo>
                    <a:pt x="0" y="0"/>
                  </a:moveTo>
                  <a:lnTo>
                    <a:pt x="30943" y="0"/>
                  </a:lnTo>
                  <a:lnTo>
                    <a:pt x="30943" y="99369"/>
                  </a:lnTo>
                  <a:lnTo>
                    <a:pt x="0" y="993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4211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0" name="object 2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869044" y="2422638"/>
              <a:ext cx="95011" cy="99369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573549" y="2090533"/>
              <a:ext cx="200047" cy="222711"/>
            </a:xfrm>
            <a:prstGeom prst="rect">
              <a:avLst/>
            </a:prstGeom>
          </p:spPr>
        </p:pic>
        <p:sp>
          <p:nvSpPr>
            <p:cNvPr id="22" name="object 22"/>
            <p:cNvSpPr/>
            <p:nvPr/>
          </p:nvSpPr>
          <p:spPr>
            <a:xfrm>
              <a:off x="4807155" y="2059589"/>
              <a:ext cx="200660" cy="293370"/>
            </a:xfrm>
            <a:custGeom>
              <a:avLst/>
              <a:gdLst/>
              <a:ahLst/>
              <a:cxnLst/>
              <a:rect l="l" t="t" r="r" b="b"/>
              <a:pathLst>
                <a:path w="200660" h="293369">
                  <a:moveTo>
                    <a:pt x="0" y="213122"/>
                  </a:moveTo>
                  <a:lnTo>
                    <a:pt x="0" y="277188"/>
                  </a:lnTo>
                  <a:lnTo>
                    <a:pt x="17168" y="284053"/>
                  </a:lnTo>
                  <a:lnTo>
                    <a:pt x="36664" y="288957"/>
                  </a:lnTo>
                  <a:lnTo>
                    <a:pt x="58531" y="291899"/>
                  </a:lnTo>
                  <a:lnTo>
                    <a:pt x="82809" y="292879"/>
                  </a:lnTo>
                  <a:lnTo>
                    <a:pt x="110355" y="291252"/>
                  </a:lnTo>
                  <a:lnTo>
                    <a:pt x="154332" y="278353"/>
                  </a:lnTo>
                  <a:lnTo>
                    <a:pt x="183683" y="252700"/>
                  </a:lnTo>
                  <a:lnTo>
                    <a:pt x="193897" y="231427"/>
                  </a:lnTo>
                  <a:lnTo>
                    <a:pt x="76271" y="231427"/>
                  </a:lnTo>
                  <a:lnTo>
                    <a:pt x="68024" y="231100"/>
                  </a:lnTo>
                  <a:lnTo>
                    <a:pt x="28254" y="223664"/>
                  </a:lnTo>
                  <a:lnTo>
                    <a:pt x="8819" y="217126"/>
                  </a:lnTo>
                  <a:lnTo>
                    <a:pt x="0" y="213122"/>
                  </a:lnTo>
                  <a:close/>
                </a:path>
                <a:path w="200660" h="293369">
                  <a:moveTo>
                    <a:pt x="195114" y="159950"/>
                  </a:moveTo>
                  <a:lnTo>
                    <a:pt x="73220" y="159950"/>
                  </a:lnTo>
                  <a:lnTo>
                    <a:pt x="84572" y="160522"/>
                  </a:lnTo>
                  <a:lnTo>
                    <a:pt x="94412" y="162238"/>
                  </a:lnTo>
                  <a:lnTo>
                    <a:pt x="121161" y="195252"/>
                  </a:lnTo>
                  <a:lnTo>
                    <a:pt x="120426" y="203581"/>
                  </a:lnTo>
                  <a:lnTo>
                    <a:pt x="86411" y="230855"/>
                  </a:lnTo>
                  <a:lnTo>
                    <a:pt x="76271" y="231427"/>
                  </a:lnTo>
                  <a:lnTo>
                    <a:pt x="193897" y="231427"/>
                  </a:lnTo>
                  <a:lnTo>
                    <a:pt x="198243" y="215436"/>
                  </a:lnTo>
                  <a:lnTo>
                    <a:pt x="200047" y="192637"/>
                  </a:lnTo>
                  <a:lnTo>
                    <a:pt x="199319" y="179310"/>
                  </a:lnTo>
                  <a:lnTo>
                    <a:pt x="197160" y="166760"/>
                  </a:lnTo>
                  <a:lnTo>
                    <a:pt x="195114" y="159950"/>
                  </a:lnTo>
                  <a:close/>
                </a:path>
                <a:path w="200660" h="293369">
                  <a:moveTo>
                    <a:pt x="180435" y="0"/>
                  </a:moveTo>
                  <a:lnTo>
                    <a:pt x="15690" y="0"/>
                  </a:lnTo>
                  <a:lnTo>
                    <a:pt x="4794" y="152540"/>
                  </a:lnTo>
                  <a:lnTo>
                    <a:pt x="33559" y="166923"/>
                  </a:lnTo>
                  <a:lnTo>
                    <a:pt x="44108" y="163811"/>
                  </a:lnTo>
                  <a:lnTo>
                    <a:pt x="54207" y="161639"/>
                  </a:lnTo>
                  <a:lnTo>
                    <a:pt x="63897" y="160365"/>
                  </a:lnTo>
                  <a:lnTo>
                    <a:pt x="73220" y="159950"/>
                  </a:lnTo>
                  <a:lnTo>
                    <a:pt x="195114" y="159950"/>
                  </a:lnTo>
                  <a:lnTo>
                    <a:pt x="193612" y="154945"/>
                  </a:lnTo>
                  <a:lnTo>
                    <a:pt x="167080" y="117592"/>
                  </a:lnTo>
                  <a:lnTo>
                    <a:pt x="138267" y="103291"/>
                  </a:lnTo>
                  <a:lnTo>
                    <a:pt x="78450" y="103291"/>
                  </a:lnTo>
                  <a:lnTo>
                    <a:pt x="82372" y="64938"/>
                  </a:lnTo>
                  <a:lnTo>
                    <a:pt x="180435" y="64938"/>
                  </a:lnTo>
                  <a:lnTo>
                    <a:pt x="180435" y="0"/>
                  </a:lnTo>
                  <a:close/>
                </a:path>
                <a:path w="200660" h="293369">
                  <a:moveTo>
                    <a:pt x="112445" y="99805"/>
                  </a:moveTo>
                  <a:lnTo>
                    <a:pt x="100677" y="99805"/>
                  </a:lnTo>
                  <a:lnTo>
                    <a:pt x="96319" y="100241"/>
                  </a:lnTo>
                  <a:lnTo>
                    <a:pt x="88910" y="101113"/>
                  </a:lnTo>
                  <a:lnTo>
                    <a:pt x="78450" y="103291"/>
                  </a:lnTo>
                  <a:lnTo>
                    <a:pt x="138267" y="103291"/>
                  </a:lnTo>
                  <a:lnTo>
                    <a:pt x="136416" y="102692"/>
                  </a:lnTo>
                  <a:lnTo>
                    <a:pt x="124798" y="100534"/>
                  </a:lnTo>
                  <a:lnTo>
                    <a:pt x="112445" y="99805"/>
                  </a:lnTo>
                  <a:close/>
                </a:path>
              </a:pathLst>
            </a:custGeom>
            <a:solidFill>
              <a:srgbClr val="BD223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23" name="object 23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839989" y="3160451"/>
            <a:ext cx="4335910" cy="3697548"/>
          </a:xfrm>
          <a:prstGeom prst="rect">
            <a:avLst/>
          </a:prstGeom>
        </p:spPr>
      </p:pic>
      <p:sp>
        <p:nvSpPr>
          <p:cNvPr id="24" name="object 24"/>
          <p:cNvSpPr/>
          <p:nvPr/>
        </p:nvSpPr>
        <p:spPr>
          <a:xfrm>
            <a:off x="447949" y="2527584"/>
            <a:ext cx="114300" cy="523875"/>
          </a:xfrm>
          <a:custGeom>
            <a:avLst/>
            <a:gdLst/>
            <a:ahLst/>
            <a:cxnLst/>
            <a:rect l="l" t="t" r="r" b="b"/>
            <a:pathLst>
              <a:path w="114300" h="523875">
                <a:moveTo>
                  <a:pt x="0" y="523706"/>
                </a:moveTo>
                <a:lnTo>
                  <a:pt x="0" y="0"/>
                </a:lnTo>
                <a:lnTo>
                  <a:pt x="114300" y="0"/>
                </a:lnTo>
                <a:lnTo>
                  <a:pt x="114300" y="523706"/>
                </a:lnTo>
                <a:lnTo>
                  <a:pt x="0" y="52370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5385013" y="2688060"/>
            <a:ext cx="114300" cy="523875"/>
          </a:xfrm>
          <a:custGeom>
            <a:avLst/>
            <a:gdLst/>
            <a:ahLst/>
            <a:cxnLst/>
            <a:rect l="l" t="t" r="r" b="b"/>
            <a:pathLst>
              <a:path w="114300" h="523875">
                <a:moveTo>
                  <a:pt x="0" y="523706"/>
                </a:moveTo>
                <a:lnTo>
                  <a:pt x="0" y="0"/>
                </a:lnTo>
                <a:lnTo>
                  <a:pt x="114300" y="0"/>
                </a:lnTo>
                <a:lnTo>
                  <a:pt x="114300" y="523706"/>
                </a:lnTo>
                <a:lnTo>
                  <a:pt x="0" y="52370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5385013" y="3301519"/>
            <a:ext cx="114300" cy="523875"/>
          </a:xfrm>
          <a:custGeom>
            <a:avLst/>
            <a:gdLst/>
            <a:ahLst/>
            <a:cxnLst/>
            <a:rect l="l" t="t" r="r" b="b"/>
            <a:pathLst>
              <a:path w="114300" h="523875">
                <a:moveTo>
                  <a:pt x="0" y="523706"/>
                </a:moveTo>
                <a:lnTo>
                  <a:pt x="0" y="0"/>
                </a:lnTo>
                <a:lnTo>
                  <a:pt x="114300" y="0"/>
                </a:lnTo>
                <a:lnTo>
                  <a:pt x="114300" y="523706"/>
                </a:lnTo>
                <a:lnTo>
                  <a:pt x="0" y="52370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 txBox="1"/>
          <p:nvPr/>
        </p:nvSpPr>
        <p:spPr>
          <a:xfrm>
            <a:off x="6452332" y="6045215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4832549" y="6058982"/>
            <a:ext cx="131318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7083615" y="6058981"/>
            <a:ext cx="36449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30" name="object 3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14</a:t>
            </a:fld>
            <a:endParaRPr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</a:t>
            </a:r>
            <a:r>
              <a:rPr dirty="0"/>
              <a:t> </a:t>
            </a:r>
            <a:r>
              <a:rPr spc="-40" dirty="0"/>
              <a:t>11:</a:t>
            </a:r>
            <a:r>
              <a:rPr dirty="0"/>
              <a:t> </a:t>
            </a:r>
            <a:r>
              <a:rPr spc="-5" dirty="0"/>
              <a:t>Hemorrhagic</a:t>
            </a:r>
            <a:r>
              <a:rPr spc="5" dirty="0"/>
              <a:t> </a:t>
            </a:r>
            <a:r>
              <a:rPr spc="-5" dirty="0"/>
              <a:t>Shock</a:t>
            </a:r>
            <a:r>
              <a:rPr dirty="0"/>
              <a:t> </a:t>
            </a:r>
            <a:r>
              <a:rPr spc="-5" dirty="0"/>
              <a:t>Fluid</a:t>
            </a:r>
            <a:r>
              <a:rPr dirty="0"/>
              <a:t> </a:t>
            </a:r>
            <a:r>
              <a:rPr spc="-5" dirty="0"/>
              <a:t>Resuscitation</a:t>
            </a:r>
            <a:r>
              <a:rPr dirty="0"/>
              <a:t> </a:t>
            </a:r>
            <a:r>
              <a:rPr spc="-5" dirty="0"/>
              <a:t>in 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476599" y="701426"/>
            <a:ext cx="7239000" cy="1056005"/>
          </a:xfrm>
          <a:prstGeom prst="rect">
            <a:avLst/>
          </a:prstGeom>
        </p:spPr>
        <p:txBody>
          <a:bodyPr vert="horz" wrap="square" lIns="0" tIns="84455" rIns="0" bIns="0" rtlCol="0">
            <a:spAutoFit/>
          </a:bodyPr>
          <a:lstStyle/>
          <a:p>
            <a:pPr marL="253365" marR="5080" indent="-241300">
              <a:lnSpc>
                <a:spcPts val="3790"/>
              </a:lnSpc>
              <a:spcBef>
                <a:spcPts val="665"/>
              </a:spcBef>
            </a:pPr>
            <a:r>
              <a:rPr sz="3600" b="1" spc="-30" dirty="0">
                <a:latin typeface="Arial"/>
                <a:cs typeface="Arial"/>
              </a:rPr>
              <a:t>INDICATIONS</a:t>
            </a:r>
            <a:r>
              <a:rPr sz="3600" b="1" spc="-150" dirty="0">
                <a:latin typeface="Arial"/>
                <a:cs typeface="Arial"/>
              </a:rPr>
              <a:t> </a:t>
            </a:r>
            <a:r>
              <a:rPr sz="3600" b="1" dirty="0">
                <a:latin typeface="Arial"/>
                <a:cs typeface="Arial"/>
              </a:rPr>
              <a:t>AND</a:t>
            </a:r>
            <a:r>
              <a:rPr sz="3600" b="1" spc="-10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METHODS</a:t>
            </a:r>
            <a:r>
              <a:rPr sz="3600" b="1" spc="-10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OF </a:t>
            </a:r>
            <a:r>
              <a:rPr sz="3600" b="1" spc="-985" dirty="0"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921928"/>
                </a:solidFill>
                <a:latin typeface="Arial"/>
                <a:cs typeface="Arial"/>
              </a:rPr>
              <a:t>USING</a:t>
            </a:r>
            <a:r>
              <a:rPr sz="3600" b="1" spc="-1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921928"/>
                </a:solidFill>
                <a:latin typeface="Arial"/>
                <a:cs typeface="Arial"/>
              </a:rPr>
              <a:t>FRESH</a:t>
            </a:r>
            <a:r>
              <a:rPr sz="3600" b="1" spc="-1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921928"/>
                </a:solidFill>
                <a:latin typeface="Arial"/>
                <a:cs typeface="Arial"/>
              </a:rPr>
              <a:t>WHOLE BLOOD</a:t>
            </a:r>
            <a:endParaRPr sz="36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8119141" y="4451860"/>
            <a:ext cx="22186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POTENTIAL</a:t>
            </a:r>
            <a:r>
              <a:rPr sz="1800" b="1" spc="-7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ISSUES</a:t>
            </a:r>
            <a:endParaRPr sz="18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119141" y="1966291"/>
            <a:ext cx="28028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POSSIBLE</a:t>
            </a:r>
            <a:r>
              <a:rPr sz="1800" b="1" spc="-110" dirty="0">
                <a:latin typeface="Arial"/>
                <a:cs typeface="Arial"/>
              </a:rPr>
              <a:t> </a:t>
            </a:r>
            <a:r>
              <a:rPr sz="1800" b="1" spc="-30" dirty="0">
                <a:latin typeface="Arial"/>
                <a:cs typeface="Arial"/>
              </a:rPr>
              <a:t>ADVANTAGES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0" y="1291953"/>
            <a:ext cx="3623945" cy="5566410"/>
            <a:chOff x="0" y="1291953"/>
            <a:chExt cx="3623945" cy="5566410"/>
          </a:xfrm>
        </p:grpSpPr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2796833"/>
              <a:ext cx="3623743" cy="406116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80184" y="1291953"/>
              <a:ext cx="2734517" cy="3283816"/>
            </a:xfrm>
            <a:prstGeom prst="rect">
              <a:avLst/>
            </a:prstGeom>
          </p:spPr>
        </p:pic>
      </p:grpSp>
      <p:sp>
        <p:nvSpPr>
          <p:cNvPr id="11" name="object 11"/>
          <p:cNvSpPr txBox="1"/>
          <p:nvPr/>
        </p:nvSpPr>
        <p:spPr>
          <a:xfrm>
            <a:off x="3257025" y="1966940"/>
            <a:ext cx="3992879" cy="157480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 marR="5080">
              <a:lnSpc>
                <a:spcPts val="2300"/>
              </a:lnSpc>
              <a:spcBef>
                <a:spcPts val="260"/>
              </a:spcBef>
            </a:pPr>
            <a:r>
              <a:rPr sz="2000" spc="-5" dirty="0">
                <a:latin typeface="Arial MT"/>
                <a:cs typeface="Arial MT"/>
              </a:rPr>
              <a:t>If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cold-stored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b="1" spc="-40" dirty="0">
                <a:solidFill>
                  <a:srgbClr val="921928"/>
                </a:solidFill>
                <a:latin typeface="Arial"/>
                <a:cs typeface="Arial"/>
              </a:rPr>
              <a:t>LTOWB</a:t>
            </a:r>
            <a:r>
              <a:rPr sz="2000" b="1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000" dirty="0">
                <a:latin typeface="Arial MT"/>
                <a:cs typeface="Arial MT"/>
              </a:rPr>
              <a:t>is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not 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available, </a:t>
            </a:r>
            <a:r>
              <a:rPr sz="2000" spc="-5" dirty="0">
                <a:latin typeface="Arial MT"/>
                <a:cs typeface="Arial MT"/>
              </a:rPr>
              <a:t>utilize </a:t>
            </a:r>
            <a:r>
              <a:rPr sz="2000" b="1" spc="-5" dirty="0">
                <a:solidFill>
                  <a:srgbClr val="921928"/>
                </a:solidFill>
                <a:latin typeface="Arial"/>
                <a:cs typeface="Arial"/>
              </a:rPr>
              <a:t>Pre-screened low </a:t>
            </a:r>
            <a:r>
              <a:rPr sz="2000" b="1" spc="-54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921928"/>
                </a:solidFill>
                <a:latin typeface="Arial"/>
                <a:cs typeface="Arial"/>
              </a:rPr>
              <a:t>titer </a:t>
            </a:r>
            <a:r>
              <a:rPr sz="2000" b="1" dirty="0">
                <a:solidFill>
                  <a:srgbClr val="921928"/>
                </a:solidFill>
                <a:latin typeface="Arial"/>
                <a:cs typeface="Arial"/>
              </a:rPr>
              <a:t>O</a:t>
            </a:r>
            <a:r>
              <a:rPr sz="2000" b="1" spc="-1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921928"/>
                </a:solidFill>
                <a:latin typeface="Arial"/>
                <a:cs typeface="Arial"/>
              </a:rPr>
              <a:t>fresh</a:t>
            </a:r>
            <a:r>
              <a:rPr sz="2000" b="1" spc="-1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921928"/>
                </a:solidFill>
                <a:latin typeface="Arial"/>
                <a:cs typeface="Arial"/>
              </a:rPr>
              <a:t>whole blood</a:t>
            </a:r>
            <a:endParaRPr sz="2000">
              <a:latin typeface="Arial"/>
              <a:cs typeface="Arial"/>
            </a:endParaRPr>
          </a:p>
          <a:p>
            <a:pPr marL="13970" marR="645160">
              <a:lnSpc>
                <a:spcPts val="2100"/>
              </a:lnSpc>
              <a:spcBef>
                <a:spcPts val="994"/>
              </a:spcBef>
            </a:pPr>
            <a:r>
              <a:rPr sz="1800" spc="-20" dirty="0">
                <a:latin typeface="Arial MT"/>
                <a:cs typeface="Arial MT"/>
              </a:rPr>
              <a:t>Ideally, </a:t>
            </a:r>
            <a:r>
              <a:rPr sz="1800" spc="-5" dirty="0">
                <a:latin typeface="Arial MT"/>
                <a:cs typeface="Arial MT"/>
              </a:rPr>
              <a:t>fresh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whole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blood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donors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are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pre-screened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491870" y="3579337"/>
            <a:ext cx="3608704" cy="1473200"/>
          </a:xfrm>
          <a:prstGeom prst="rect">
            <a:avLst/>
          </a:prstGeom>
        </p:spPr>
        <p:txBody>
          <a:bodyPr vert="horz" wrap="square" lIns="0" tIns="1320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40"/>
              </a:spcBef>
            </a:pPr>
            <a:r>
              <a:rPr sz="1800" dirty="0">
                <a:latin typeface="Arial MT"/>
                <a:cs typeface="Arial MT"/>
              </a:rPr>
              <a:t>Known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low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titers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940"/>
              </a:spcBef>
            </a:pPr>
            <a:r>
              <a:rPr sz="1800" dirty="0">
                <a:latin typeface="Arial MT"/>
                <a:cs typeface="Arial MT"/>
              </a:rPr>
              <a:t>No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transmissible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diseases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ts val="2100"/>
              </a:lnSpc>
              <a:spcBef>
                <a:spcPts val="1060"/>
              </a:spcBef>
            </a:pPr>
            <a:r>
              <a:rPr sz="1800" spc="-5" dirty="0">
                <a:latin typeface="Arial MT"/>
                <a:cs typeface="Arial MT"/>
              </a:rPr>
              <a:t>Group-specific </a:t>
            </a:r>
            <a:r>
              <a:rPr sz="1800" dirty="0">
                <a:latin typeface="Arial MT"/>
                <a:cs typeface="Arial MT"/>
              </a:rPr>
              <a:t>(A-A, B-B), </a:t>
            </a:r>
            <a:r>
              <a:rPr sz="1800" spc="-5" dirty="0">
                <a:latin typeface="Arial MT"/>
                <a:cs typeface="Arial MT"/>
              </a:rPr>
              <a:t>although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up</a:t>
            </a:r>
            <a:r>
              <a:rPr sz="1800" spc="-5" dirty="0">
                <a:latin typeface="Arial MT"/>
                <a:cs typeface="Arial MT"/>
              </a:rPr>
              <a:t> to </a:t>
            </a:r>
            <a:r>
              <a:rPr sz="1800" dirty="0">
                <a:latin typeface="Arial MT"/>
                <a:cs typeface="Arial MT"/>
              </a:rPr>
              <a:t>4%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inaccuracy</a:t>
            </a:r>
            <a:endParaRPr sz="1800">
              <a:latin typeface="Arial MT"/>
              <a:cs typeface="Arial MT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3285606" y="3728490"/>
            <a:ext cx="114300" cy="1332230"/>
            <a:chOff x="3285606" y="3728490"/>
            <a:chExt cx="114300" cy="1332230"/>
          </a:xfrm>
        </p:grpSpPr>
        <p:sp>
          <p:nvSpPr>
            <p:cNvPr id="14" name="object 14"/>
            <p:cNvSpPr/>
            <p:nvPr/>
          </p:nvSpPr>
          <p:spPr>
            <a:xfrm>
              <a:off x="3285606" y="3728490"/>
              <a:ext cx="114300" cy="306705"/>
            </a:xfrm>
            <a:custGeom>
              <a:avLst/>
              <a:gdLst/>
              <a:ahLst/>
              <a:cxnLst/>
              <a:rect l="l" t="t" r="r" b="b"/>
              <a:pathLst>
                <a:path w="114300" h="306704">
                  <a:moveTo>
                    <a:pt x="0" y="306113"/>
                  </a:moveTo>
                  <a:lnTo>
                    <a:pt x="0" y="0"/>
                  </a:lnTo>
                  <a:lnTo>
                    <a:pt x="114300" y="0"/>
                  </a:lnTo>
                  <a:lnTo>
                    <a:pt x="114300" y="306113"/>
                  </a:lnTo>
                  <a:lnTo>
                    <a:pt x="0" y="306113"/>
                  </a:lnTo>
                  <a:close/>
                </a:path>
              </a:pathLst>
            </a:custGeom>
            <a:solidFill>
              <a:srgbClr val="92192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3285606" y="4134552"/>
              <a:ext cx="114300" cy="306705"/>
            </a:xfrm>
            <a:custGeom>
              <a:avLst/>
              <a:gdLst/>
              <a:ahLst/>
              <a:cxnLst/>
              <a:rect l="l" t="t" r="r" b="b"/>
              <a:pathLst>
                <a:path w="114300" h="306704">
                  <a:moveTo>
                    <a:pt x="0" y="306113"/>
                  </a:moveTo>
                  <a:lnTo>
                    <a:pt x="0" y="0"/>
                  </a:lnTo>
                  <a:lnTo>
                    <a:pt x="114300" y="0"/>
                  </a:lnTo>
                  <a:lnTo>
                    <a:pt x="114300" y="306113"/>
                  </a:lnTo>
                  <a:lnTo>
                    <a:pt x="0" y="306113"/>
                  </a:lnTo>
                  <a:close/>
                </a:path>
              </a:pathLst>
            </a:custGeom>
            <a:solidFill>
              <a:srgbClr val="92192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3285606" y="4556505"/>
              <a:ext cx="114300" cy="504190"/>
            </a:xfrm>
            <a:custGeom>
              <a:avLst/>
              <a:gdLst/>
              <a:ahLst/>
              <a:cxnLst/>
              <a:rect l="l" t="t" r="r" b="b"/>
              <a:pathLst>
                <a:path w="114300" h="504189">
                  <a:moveTo>
                    <a:pt x="0" y="504000"/>
                  </a:moveTo>
                  <a:lnTo>
                    <a:pt x="0" y="0"/>
                  </a:lnTo>
                  <a:lnTo>
                    <a:pt x="114300" y="0"/>
                  </a:lnTo>
                  <a:lnTo>
                    <a:pt x="114300" y="504000"/>
                  </a:lnTo>
                  <a:lnTo>
                    <a:pt x="0" y="504000"/>
                  </a:lnTo>
                  <a:close/>
                </a:path>
              </a:pathLst>
            </a:custGeom>
            <a:solidFill>
              <a:srgbClr val="92192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 txBox="1"/>
          <p:nvPr/>
        </p:nvSpPr>
        <p:spPr>
          <a:xfrm>
            <a:off x="8399078" y="2327097"/>
            <a:ext cx="3050540" cy="17856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195580">
              <a:lnSpc>
                <a:spcPts val="2100"/>
              </a:lnSpc>
              <a:spcBef>
                <a:spcPts val="219"/>
              </a:spcBef>
            </a:pPr>
            <a:r>
              <a:rPr sz="1800" spc="-5" dirty="0">
                <a:latin typeface="Arial MT"/>
                <a:cs typeface="Arial MT"/>
              </a:rPr>
              <a:t>Availability </a:t>
            </a:r>
            <a:r>
              <a:rPr sz="1800" dirty="0">
                <a:latin typeface="Arial MT"/>
                <a:cs typeface="Arial MT"/>
              </a:rPr>
              <a:t>even when cold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chain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is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not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place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(or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cold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stores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exhausted)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ts val="2100"/>
              </a:lnSpc>
              <a:spcBef>
                <a:spcPts val="1200"/>
              </a:spcBef>
            </a:pPr>
            <a:r>
              <a:rPr sz="1800" dirty="0">
                <a:latin typeface="Arial MT"/>
                <a:cs typeface="Arial MT"/>
              </a:rPr>
              <a:t>Degree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hypothermia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during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transfusion </a:t>
            </a:r>
            <a:r>
              <a:rPr sz="1800" dirty="0">
                <a:latin typeface="Arial MT"/>
                <a:cs typeface="Arial MT"/>
              </a:rPr>
              <a:t>may be less </a:t>
            </a:r>
            <a:r>
              <a:rPr sz="1800" spc="-5" dirty="0">
                <a:latin typeface="Arial MT"/>
                <a:cs typeface="Arial MT"/>
              </a:rPr>
              <a:t>than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cold-stored </a:t>
            </a:r>
            <a:r>
              <a:rPr sz="1800" spc="-40" dirty="0">
                <a:latin typeface="Arial MT"/>
                <a:cs typeface="Arial MT"/>
              </a:rPr>
              <a:t>LTOWB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8399078" y="4829580"/>
            <a:ext cx="2668905" cy="12522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64135">
              <a:lnSpc>
                <a:spcPts val="2100"/>
              </a:lnSpc>
              <a:spcBef>
                <a:spcPts val="219"/>
              </a:spcBef>
            </a:pPr>
            <a:r>
              <a:rPr sz="1800" spc="-20" dirty="0">
                <a:latin typeface="Arial MT"/>
                <a:cs typeface="Arial MT"/>
              </a:rPr>
              <a:t>Time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collect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blood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may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delay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transfusion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ts val="2100"/>
              </a:lnSpc>
              <a:spcBef>
                <a:spcPts val="1200"/>
              </a:spcBef>
            </a:pPr>
            <a:r>
              <a:rPr sz="1800" dirty="0">
                <a:latin typeface="Arial MT"/>
                <a:cs typeface="Arial MT"/>
              </a:rPr>
              <a:t>Unit</a:t>
            </a:r>
            <a:r>
              <a:rPr sz="1800" spc="-5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members</a:t>
            </a:r>
            <a:r>
              <a:rPr sz="1800" spc="-5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unavailable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while </a:t>
            </a:r>
            <a:r>
              <a:rPr sz="1800" dirty="0">
                <a:latin typeface="Arial MT"/>
                <a:cs typeface="Arial MT"/>
              </a:rPr>
              <a:t>donating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8159908" y="2385662"/>
            <a:ext cx="114300" cy="756285"/>
          </a:xfrm>
          <a:custGeom>
            <a:avLst/>
            <a:gdLst/>
            <a:ahLst/>
            <a:cxnLst/>
            <a:rect l="l" t="t" r="r" b="b"/>
            <a:pathLst>
              <a:path w="114300" h="756285">
                <a:moveTo>
                  <a:pt x="0" y="756000"/>
                </a:moveTo>
                <a:lnTo>
                  <a:pt x="0" y="0"/>
                </a:lnTo>
                <a:lnTo>
                  <a:pt x="114300" y="0"/>
                </a:lnTo>
                <a:lnTo>
                  <a:pt x="114300" y="756000"/>
                </a:lnTo>
                <a:lnTo>
                  <a:pt x="0" y="75600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8159908" y="3363190"/>
            <a:ext cx="114300" cy="756285"/>
          </a:xfrm>
          <a:custGeom>
            <a:avLst/>
            <a:gdLst/>
            <a:ahLst/>
            <a:cxnLst/>
            <a:rect l="l" t="t" r="r" b="b"/>
            <a:pathLst>
              <a:path w="114300" h="756285">
                <a:moveTo>
                  <a:pt x="0" y="756000"/>
                </a:moveTo>
                <a:lnTo>
                  <a:pt x="0" y="0"/>
                </a:lnTo>
                <a:lnTo>
                  <a:pt x="114300" y="0"/>
                </a:lnTo>
                <a:lnTo>
                  <a:pt x="114300" y="756000"/>
                </a:lnTo>
                <a:lnTo>
                  <a:pt x="0" y="75600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8159908" y="4892192"/>
            <a:ext cx="114300" cy="504190"/>
          </a:xfrm>
          <a:custGeom>
            <a:avLst/>
            <a:gdLst/>
            <a:ahLst/>
            <a:cxnLst/>
            <a:rect l="l" t="t" r="r" b="b"/>
            <a:pathLst>
              <a:path w="114300" h="504189">
                <a:moveTo>
                  <a:pt x="0" y="504000"/>
                </a:moveTo>
                <a:lnTo>
                  <a:pt x="0" y="0"/>
                </a:lnTo>
                <a:lnTo>
                  <a:pt x="114300" y="0"/>
                </a:lnTo>
                <a:lnTo>
                  <a:pt x="114300" y="504000"/>
                </a:lnTo>
                <a:lnTo>
                  <a:pt x="0" y="50400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8159908" y="5573016"/>
            <a:ext cx="114300" cy="504190"/>
          </a:xfrm>
          <a:custGeom>
            <a:avLst/>
            <a:gdLst/>
            <a:ahLst/>
            <a:cxnLst/>
            <a:rect l="l" t="t" r="r" b="b"/>
            <a:pathLst>
              <a:path w="114300" h="504189">
                <a:moveTo>
                  <a:pt x="0" y="504000"/>
                </a:moveTo>
                <a:lnTo>
                  <a:pt x="0" y="0"/>
                </a:lnTo>
                <a:lnTo>
                  <a:pt x="114300" y="0"/>
                </a:lnTo>
                <a:lnTo>
                  <a:pt x="114300" y="504000"/>
                </a:lnTo>
                <a:lnTo>
                  <a:pt x="0" y="50400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6452332" y="6045215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4832549" y="6058982"/>
            <a:ext cx="131318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7083615" y="6058981"/>
            <a:ext cx="36449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6" name="object 2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15</a:t>
            </a:fld>
            <a:endParaRPr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55020" y="272620"/>
            <a:ext cx="708215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40" dirty="0">
                <a:solidFill>
                  <a:srgbClr val="767171"/>
                </a:solidFill>
                <a:latin typeface="Arial"/>
                <a:cs typeface="Arial"/>
              </a:rPr>
              <a:t>11: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Hemorrhagic</a:t>
            </a:r>
            <a:r>
              <a:rPr sz="2000" b="1" spc="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Shock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Fluid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Resuscitation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in 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7165422" y="1998248"/>
            <a:ext cx="4706620" cy="3893185"/>
            <a:chOff x="7165422" y="1998248"/>
            <a:chExt cx="4706620" cy="3893185"/>
          </a:xfrm>
        </p:grpSpPr>
        <p:sp>
          <p:nvSpPr>
            <p:cNvPr id="5" name="object 5"/>
            <p:cNvSpPr/>
            <p:nvPr/>
          </p:nvSpPr>
          <p:spPr>
            <a:xfrm>
              <a:off x="7165422" y="1998248"/>
              <a:ext cx="4706620" cy="3893185"/>
            </a:xfrm>
            <a:custGeom>
              <a:avLst/>
              <a:gdLst/>
              <a:ahLst/>
              <a:cxnLst/>
              <a:rect l="l" t="t" r="r" b="b"/>
              <a:pathLst>
                <a:path w="4706620" h="3893185">
                  <a:moveTo>
                    <a:pt x="4562125" y="0"/>
                  </a:moveTo>
                  <a:lnTo>
                    <a:pt x="144238" y="0"/>
                  </a:lnTo>
                  <a:lnTo>
                    <a:pt x="98648" y="7353"/>
                  </a:lnTo>
                  <a:lnTo>
                    <a:pt x="59053" y="27829"/>
                  </a:lnTo>
                  <a:lnTo>
                    <a:pt x="27829" y="59053"/>
                  </a:lnTo>
                  <a:lnTo>
                    <a:pt x="7353" y="98648"/>
                  </a:lnTo>
                  <a:lnTo>
                    <a:pt x="0" y="144238"/>
                  </a:lnTo>
                  <a:lnTo>
                    <a:pt x="0" y="3748861"/>
                  </a:lnTo>
                  <a:lnTo>
                    <a:pt x="7353" y="3794452"/>
                  </a:lnTo>
                  <a:lnTo>
                    <a:pt x="27829" y="3834047"/>
                  </a:lnTo>
                  <a:lnTo>
                    <a:pt x="59053" y="3865270"/>
                  </a:lnTo>
                  <a:lnTo>
                    <a:pt x="98648" y="3885747"/>
                  </a:lnTo>
                  <a:lnTo>
                    <a:pt x="144238" y="3893100"/>
                  </a:lnTo>
                  <a:lnTo>
                    <a:pt x="4562125" y="3893100"/>
                  </a:lnTo>
                  <a:lnTo>
                    <a:pt x="4607716" y="3885747"/>
                  </a:lnTo>
                  <a:lnTo>
                    <a:pt x="4647312" y="3865270"/>
                  </a:lnTo>
                  <a:lnTo>
                    <a:pt x="4678536" y="3834047"/>
                  </a:lnTo>
                  <a:lnTo>
                    <a:pt x="4699012" y="3794452"/>
                  </a:lnTo>
                  <a:lnTo>
                    <a:pt x="4706366" y="3748861"/>
                  </a:lnTo>
                  <a:lnTo>
                    <a:pt x="4706366" y="144238"/>
                  </a:lnTo>
                  <a:lnTo>
                    <a:pt x="4699012" y="98648"/>
                  </a:lnTo>
                  <a:lnTo>
                    <a:pt x="4678536" y="59053"/>
                  </a:lnTo>
                  <a:lnTo>
                    <a:pt x="4647312" y="27829"/>
                  </a:lnTo>
                  <a:lnTo>
                    <a:pt x="4607716" y="7353"/>
                  </a:lnTo>
                  <a:lnTo>
                    <a:pt x="4562125" y="0"/>
                  </a:lnTo>
                  <a:close/>
                </a:path>
              </a:pathLst>
            </a:custGeom>
            <a:solidFill>
              <a:srgbClr val="FFF4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542706" y="2255740"/>
              <a:ext cx="659466" cy="574123"/>
            </a:xfrm>
            <a:prstGeom prst="rect">
              <a:avLst/>
            </a:prstGeom>
          </p:spPr>
        </p:pic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4063547" y="725163"/>
            <a:ext cx="4065270" cy="596900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367665" marR="5080" indent="-355600">
              <a:lnSpc>
                <a:spcPts val="2080"/>
              </a:lnSpc>
              <a:spcBef>
                <a:spcPts val="450"/>
              </a:spcBef>
            </a:pPr>
            <a:r>
              <a:rPr spc="-10" dirty="0">
                <a:solidFill>
                  <a:srgbClr val="000000"/>
                </a:solidFill>
              </a:rPr>
              <a:t>INDICATIONS</a:t>
            </a:r>
            <a:r>
              <a:rPr spc="-90" dirty="0">
                <a:solidFill>
                  <a:srgbClr val="000000"/>
                </a:solidFill>
              </a:rPr>
              <a:t> </a:t>
            </a:r>
            <a:r>
              <a:rPr spc="10" dirty="0">
                <a:solidFill>
                  <a:srgbClr val="000000"/>
                </a:solidFill>
              </a:rPr>
              <a:t>AND</a:t>
            </a:r>
            <a:r>
              <a:rPr spc="-20" dirty="0">
                <a:solidFill>
                  <a:srgbClr val="000000"/>
                </a:solidFill>
              </a:rPr>
              <a:t> </a:t>
            </a:r>
            <a:r>
              <a:rPr spc="10" dirty="0">
                <a:solidFill>
                  <a:srgbClr val="000000"/>
                </a:solidFill>
              </a:rPr>
              <a:t>METHODS</a:t>
            </a:r>
            <a:r>
              <a:rPr spc="-15" dirty="0">
                <a:solidFill>
                  <a:srgbClr val="000000"/>
                </a:solidFill>
              </a:rPr>
              <a:t> </a:t>
            </a:r>
            <a:r>
              <a:rPr spc="5" dirty="0">
                <a:solidFill>
                  <a:srgbClr val="000000"/>
                </a:solidFill>
              </a:rPr>
              <a:t>OF </a:t>
            </a:r>
            <a:r>
              <a:rPr spc="-540" dirty="0">
                <a:solidFill>
                  <a:srgbClr val="000000"/>
                </a:solidFill>
              </a:rPr>
              <a:t> </a:t>
            </a:r>
            <a:r>
              <a:rPr spc="5" dirty="0">
                <a:solidFill>
                  <a:srgbClr val="000000"/>
                </a:solidFill>
              </a:rPr>
              <a:t>USING</a:t>
            </a:r>
            <a:r>
              <a:rPr spc="-5" dirty="0">
                <a:solidFill>
                  <a:srgbClr val="000000"/>
                </a:solidFill>
              </a:rPr>
              <a:t> </a:t>
            </a:r>
            <a:r>
              <a:rPr spc="10" dirty="0">
                <a:solidFill>
                  <a:srgbClr val="921928"/>
                </a:solidFill>
              </a:rPr>
              <a:t>RED</a:t>
            </a:r>
            <a:r>
              <a:rPr spc="-5" dirty="0">
                <a:solidFill>
                  <a:srgbClr val="921928"/>
                </a:solidFill>
              </a:rPr>
              <a:t> </a:t>
            </a:r>
            <a:r>
              <a:rPr spc="5" dirty="0">
                <a:solidFill>
                  <a:srgbClr val="921928"/>
                </a:solidFill>
              </a:rPr>
              <a:t>BLOOD</a:t>
            </a:r>
            <a:r>
              <a:rPr spc="-5" dirty="0">
                <a:solidFill>
                  <a:srgbClr val="921928"/>
                </a:solidFill>
              </a:rPr>
              <a:t> </a:t>
            </a:r>
            <a:r>
              <a:rPr spc="5" dirty="0">
                <a:solidFill>
                  <a:srgbClr val="921928"/>
                </a:solidFill>
              </a:rPr>
              <a:t>CELLS</a:t>
            </a:r>
          </a:p>
        </p:txBody>
      </p:sp>
      <p:sp>
        <p:nvSpPr>
          <p:cNvPr id="8" name="object 8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7846348" y="2221926"/>
            <a:ext cx="3583940" cy="3113405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478790" marR="5080">
              <a:lnSpc>
                <a:spcPts val="2300"/>
              </a:lnSpc>
              <a:spcBef>
                <a:spcPts val="260"/>
              </a:spcBef>
            </a:pPr>
            <a:r>
              <a:rPr sz="2000" spc="-5" dirty="0">
                <a:latin typeface="Arial MT"/>
                <a:cs typeface="Arial MT"/>
              </a:rPr>
              <a:t>Separate </a:t>
            </a:r>
            <a:r>
              <a:rPr sz="2000" dirty="0">
                <a:latin typeface="Arial MT"/>
                <a:cs typeface="Arial MT"/>
              </a:rPr>
              <a:t>blood 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components </a:t>
            </a:r>
            <a:r>
              <a:rPr sz="2000" dirty="0">
                <a:latin typeface="Arial MT"/>
                <a:cs typeface="Arial MT"/>
              </a:rPr>
              <a:t>have </a:t>
            </a:r>
            <a:r>
              <a:rPr sz="2000" b="1" spc="-5" dirty="0">
                <a:latin typeface="Arial"/>
                <a:cs typeface="Arial"/>
              </a:rPr>
              <a:t>different </a:t>
            </a:r>
            <a:r>
              <a:rPr sz="2000" b="1" spc="-545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active shelf-lives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ts val="2105"/>
              </a:lnSpc>
              <a:spcBef>
                <a:spcPts val="1285"/>
              </a:spcBef>
            </a:pPr>
            <a:r>
              <a:rPr sz="1800" b="1" spc="-5" dirty="0">
                <a:latin typeface="Arial"/>
                <a:cs typeface="Arial"/>
              </a:rPr>
              <a:t>Platelets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ts val="1864"/>
              </a:lnSpc>
            </a:pPr>
            <a:r>
              <a:rPr sz="1600" dirty="0">
                <a:latin typeface="Arial MT"/>
                <a:cs typeface="Arial MT"/>
              </a:rPr>
              <a:t>5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days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room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temp,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15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days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refrigerated</a:t>
            </a:r>
            <a:endParaRPr sz="1600">
              <a:latin typeface="Arial MT"/>
              <a:cs typeface="Arial MT"/>
            </a:endParaRPr>
          </a:p>
          <a:p>
            <a:pPr marL="12700">
              <a:lnSpc>
                <a:spcPts val="2105"/>
              </a:lnSpc>
              <a:spcBef>
                <a:spcPts val="1130"/>
              </a:spcBef>
            </a:pPr>
            <a:r>
              <a:rPr sz="1800" b="1" spc="-5" dirty="0">
                <a:latin typeface="Arial"/>
                <a:cs typeface="Arial"/>
              </a:rPr>
              <a:t>Plasma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ts val="1864"/>
              </a:lnSpc>
            </a:pPr>
            <a:r>
              <a:rPr sz="1600" dirty="0">
                <a:latin typeface="Arial MT"/>
                <a:cs typeface="Arial MT"/>
              </a:rPr>
              <a:t>40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days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frozen,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5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days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thawed</a:t>
            </a:r>
            <a:endParaRPr sz="1600">
              <a:latin typeface="Arial MT"/>
              <a:cs typeface="Arial MT"/>
            </a:endParaRPr>
          </a:p>
          <a:p>
            <a:pPr marL="12700">
              <a:lnSpc>
                <a:spcPts val="2105"/>
              </a:lnSpc>
              <a:spcBef>
                <a:spcPts val="1130"/>
              </a:spcBef>
            </a:pPr>
            <a:r>
              <a:rPr sz="1800" b="1" dirty="0">
                <a:latin typeface="Arial"/>
                <a:cs typeface="Arial"/>
              </a:rPr>
              <a:t>RBCs</a:t>
            </a:r>
            <a:endParaRPr sz="1800">
              <a:latin typeface="Arial"/>
              <a:cs typeface="Arial"/>
            </a:endParaRPr>
          </a:p>
          <a:p>
            <a:pPr marL="12700" marR="116839">
              <a:lnSpc>
                <a:spcPts val="1800"/>
              </a:lnSpc>
              <a:spcBef>
                <a:spcPts val="105"/>
              </a:spcBef>
            </a:pPr>
            <a:r>
              <a:rPr sz="1600" dirty="0">
                <a:latin typeface="Arial MT"/>
                <a:cs typeface="Arial MT"/>
              </a:rPr>
              <a:t>35-42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days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refrigerated,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depending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on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preservative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92982" y="4470205"/>
            <a:ext cx="6338570" cy="16427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69875">
              <a:lnSpc>
                <a:spcPct val="100000"/>
              </a:lnSpc>
              <a:spcBef>
                <a:spcPts val="100"/>
              </a:spcBef>
              <a:tabLst>
                <a:tab pos="1963420" algn="l"/>
                <a:tab pos="2330450" algn="l"/>
                <a:tab pos="4363085" algn="l"/>
                <a:tab pos="4730115" algn="l"/>
              </a:tabLst>
            </a:pPr>
            <a:r>
              <a:rPr sz="2000" dirty="0">
                <a:latin typeface="Arial MT"/>
                <a:cs typeface="Arial MT"/>
              </a:rPr>
              <a:t>1 part</a:t>
            </a:r>
            <a:r>
              <a:rPr sz="2000" spc="-5" dirty="0">
                <a:latin typeface="Arial MT"/>
                <a:cs typeface="Arial MT"/>
              </a:rPr>
              <a:t> </a:t>
            </a:r>
            <a:r>
              <a:rPr sz="2000" b="1" dirty="0">
                <a:latin typeface="Arial"/>
                <a:cs typeface="Arial"/>
              </a:rPr>
              <a:t>RBCs	:	</a:t>
            </a:r>
            <a:r>
              <a:rPr sz="2000" dirty="0">
                <a:latin typeface="Arial MT"/>
                <a:cs typeface="Arial MT"/>
              </a:rPr>
              <a:t>1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part </a:t>
            </a:r>
            <a:r>
              <a:rPr sz="2000" b="1" spc="-5" dirty="0">
                <a:latin typeface="Arial"/>
                <a:cs typeface="Arial"/>
              </a:rPr>
              <a:t>platelets	</a:t>
            </a:r>
            <a:r>
              <a:rPr sz="2000" b="1" dirty="0">
                <a:latin typeface="Arial"/>
                <a:cs typeface="Arial"/>
              </a:rPr>
              <a:t>:	</a:t>
            </a:r>
            <a:r>
              <a:rPr sz="2000" dirty="0">
                <a:latin typeface="Arial MT"/>
                <a:cs typeface="Arial MT"/>
              </a:rPr>
              <a:t>1</a:t>
            </a:r>
            <a:r>
              <a:rPr sz="2000" spc="-4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part</a:t>
            </a:r>
            <a:r>
              <a:rPr sz="2000" spc="-45" dirty="0">
                <a:latin typeface="Arial MT"/>
                <a:cs typeface="Arial MT"/>
              </a:rPr>
              <a:t> </a:t>
            </a:r>
            <a:r>
              <a:rPr sz="2000" b="1" spc="-5" dirty="0">
                <a:latin typeface="Arial"/>
                <a:cs typeface="Arial"/>
              </a:rPr>
              <a:t>plasma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ts val="2130"/>
              </a:lnSpc>
              <a:spcBef>
                <a:spcPts val="1870"/>
              </a:spcBef>
            </a:pPr>
            <a:r>
              <a:rPr sz="1800" i="1" spc="-5" dirty="0">
                <a:latin typeface="Arial"/>
                <a:cs typeface="Arial"/>
              </a:rPr>
              <a:t>If</a:t>
            </a:r>
            <a:r>
              <a:rPr sz="1800" i="1" spc="-10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three </a:t>
            </a:r>
            <a:r>
              <a:rPr sz="1800" i="1" dirty="0">
                <a:latin typeface="Arial"/>
                <a:cs typeface="Arial"/>
              </a:rPr>
              <a:t>component</a:t>
            </a:r>
            <a:r>
              <a:rPr sz="1800" i="1" spc="-10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therapy </a:t>
            </a:r>
            <a:r>
              <a:rPr sz="1800" i="1" dirty="0">
                <a:latin typeface="Arial"/>
                <a:cs typeface="Arial"/>
              </a:rPr>
              <a:t>isn't</a:t>
            </a:r>
            <a:r>
              <a:rPr sz="1800" i="1" spc="-1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available,</a:t>
            </a:r>
            <a:r>
              <a:rPr sz="1800" i="1" spc="-10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then: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ts val="2100"/>
              </a:lnSpc>
            </a:pPr>
            <a:r>
              <a:rPr sz="1800" b="1" i="1" spc="-5" dirty="0">
                <a:latin typeface="Arial"/>
                <a:cs typeface="Arial"/>
              </a:rPr>
              <a:t>Plasma</a:t>
            </a:r>
            <a:r>
              <a:rPr sz="1800" b="1" i="1" spc="-10" dirty="0">
                <a:latin typeface="Arial"/>
                <a:cs typeface="Arial"/>
              </a:rPr>
              <a:t> </a:t>
            </a:r>
            <a:r>
              <a:rPr sz="1800" b="1" i="1" spc="-5" dirty="0">
                <a:latin typeface="Arial"/>
                <a:cs typeface="Arial"/>
              </a:rPr>
              <a:t>and</a:t>
            </a:r>
            <a:r>
              <a:rPr sz="1800" b="1" i="1" spc="-10" dirty="0">
                <a:latin typeface="Arial"/>
                <a:cs typeface="Arial"/>
              </a:rPr>
              <a:t> </a:t>
            </a:r>
            <a:r>
              <a:rPr sz="1800" b="1" i="1" dirty="0">
                <a:latin typeface="Arial"/>
                <a:cs typeface="Arial"/>
              </a:rPr>
              <a:t>RBCs</a:t>
            </a:r>
            <a:r>
              <a:rPr sz="1800" b="1" i="1" spc="-5" dirty="0">
                <a:latin typeface="Arial"/>
                <a:cs typeface="Arial"/>
              </a:rPr>
              <a:t> in</a:t>
            </a:r>
            <a:r>
              <a:rPr sz="1800" b="1" i="1" spc="-10" dirty="0">
                <a:latin typeface="Arial"/>
                <a:cs typeface="Arial"/>
              </a:rPr>
              <a:t> </a:t>
            </a:r>
            <a:r>
              <a:rPr sz="1800" b="1" i="1" dirty="0">
                <a:latin typeface="Arial"/>
                <a:cs typeface="Arial"/>
              </a:rPr>
              <a:t>a</a:t>
            </a:r>
            <a:r>
              <a:rPr sz="1800" b="1" i="1" spc="-5" dirty="0">
                <a:latin typeface="Arial"/>
                <a:cs typeface="Arial"/>
              </a:rPr>
              <a:t> </a:t>
            </a:r>
            <a:r>
              <a:rPr sz="1800" b="1" i="1" dirty="0">
                <a:latin typeface="Arial"/>
                <a:cs typeface="Arial"/>
              </a:rPr>
              <a:t>1:1</a:t>
            </a:r>
            <a:r>
              <a:rPr sz="1800" b="1" i="1" spc="-5" dirty="0">
                <a:latin typeface="Arial"/>
                <a:cs typeface="Arial"/>
              </a:rPr>
              <a:t> ratio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ts val="2100"/>
              </a:lnSpc>
            </a:pPr>
            <a:r>
              <a:rPr sz="1800" i="1" dirty="0">
                <a:latin typeface="Arial"/>
                <a:cs typeface="Arial"/>
              </a:rPr>
              <a:t>if</a:t>
            </a:r>
            <a:r>
              <a:rPr sz="1800" i="1" spc="-3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unavailable</a:t>
            </a:r>
            <a:r>
              <a:rPr sz="1800" i="1" spc="-25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then: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ts val="2130"/>
              </a:lnSpc>
            </a:pPr>
            <a:r>
              <a:rPr sz="1800" b="1" i="1" spc="-5" dirty="0">
                <a:latin typeface="Arial"/>
                <a:cs typeface="Arial"/>
              </a:rPr>
              <a:t>Plasma</a:t>
            </a:r>
            <a:r>
              <a:rPr sz="1800" b="1" i="1" spc="-15" dirty="0">
                <a:latin typeface="Arial"/>
                <a:cs typeface="Arial"/>
              </a:rPr>
              <a:t> </a:t>
            </a:r>
            <a:r>
              <a:rPr sz="1800" b="1" i="1" spc="-5" dirty="0">
                <a:latin typeface="Arial"/>
                <a:cs typeface="Arial"/>
              </a:rPr>
              <a:t>or</a:t>
            </a:r>
            <a:r>
              <a:rPr sz="1800" b="1" i="1" spc="-15" dirty="0">
                <a:latin typeface="Arial"/>
                <a:cs typeface="Arial"/>
              </a:rPr>
              <a:t> </a:t>
            </a:r>
            <a:r>
              <a:rPr sz="1800" b="1" i="1" dirty="0">
                <a:latin typeface="Arial"/>
                <a:cs typeface="Arial"/>
              </a:rPr>
              <a:t>RBC's</a:t>
            </a:r>
            <a:r>
              <a:rPr sz="1800" b="1" i="1" spc="-15" dirty="0">
                <a:latin typeface="Arial"/>
                <a:cs typeface="Arial"/>
              </a:rPr>
              <a:t> </a:t>
            </a:r>
            <a:r>
              <a:rPr sz="1800" b="1" i="1" spc="-5" dirty="0">
                <a:latin typeface="Arial"/>
                <a:cs typeface="Arial"/>
              </a:rPr>
              <a:t>alone</a:t>
            </a:r>
            <a:endParaRPr sz="18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80452" y="1888646"/>
            <a:ext cx="6309995" cy="955040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12700" marR="5080">
              <a:lnSpc>
                <a:spcPts val="2400"/>
              </a:lnSpc>
              <a:spcBef>
                <a:spcPts val="280"/>
              </a:spcBef>
            </a:pPr>
            <a:r>
              <a:rPr sz="2100" spc="-5" dirty="0">
                <a:latin typeface="Arial MT"/>
                <a:cs typeface="Arial MT"/>
              </a:rPr>
              <a:t>In the </a:t>
            </a:r>
            <a:r>
              <a:rPr sz="2100" dirty="0">
                <a:latin typeface="Arial MT"/>
                <a:cs typeface="Arial MT"/>
              </a:rPr>
              <a:t>absence of whole blood, </a:t>
            </a:r>
            <a:r>
              <a:rPr sz="2100" spc="-5" dirty="0">
                <a:latin typeface="Arial MT"/>
                <a:cs typeface="Arial MT"/>
              </a:rPr>
              <a:t>either cold-stored </a:t>
            </a:r>
            <a:r>
              <a:rPr sz="2100" dirty="0">
                <a:latin typeface="Arial MT"/>
                <a:cs typeface="Arial MT"/>
              </a:rPr>
              <a:t>or </a:t>
            </a:r>
            <a:r>
              <a:rPr sz="2100" spc="5" dirty="0">
                <a:latin typeface="Arial MT"/>
                <a:cs typeface="Arial MT"/>
              </a:rPr>
              <a:t> </a:t>
            </a:r>
            <a:r>
              <a:rPr sz="2100" spc="-5" dirty="0">
                <a:latin typeface="Arial MT"/>
                <a:cs typeface="Arial MT"/>
              </a:rPr>
              <a:t>fresh, </a:t>
            </a:r>
            <a:r>
              <a:rPr sz="2100" dirty="0">
                <a:latin typeface="Arial MT"/>
                <a:cs typeface="Arial MT"/>
              </a:rPr>
              <a:t>packed</a:t>
            </a:r>
            <a:r>
              <a:rPr sz="2100" spc="-5" dirty="0">
                <a:latin typeface="Arial MT"/>
                <a:cs typeface="Arial MT"/>
              </a:rPr>
              <a:t> </a:t>
            </a:r>
            <a:r>
              <a:rPr sz="2100" b="1" dirty="0">
                <a:solidFill>
                  <a:srgbClr val="921928"/>
                </a:solidFill>
                <a:latin typeface="Arial"/>
                <a:cs typeface="Arial"/>
              </a:rPr>
              <a:t>red</a:t>
            </a:r>
            <a:r>
              <a:rPr sz="2100" b="1" spc="-5" dirty="0">
                <a:solidFill>
                  <a:srgbClr val="921928"/>
                </a:solidFill>
                <a:latin typeface="Arial"/>
                <a:cs typeface="Arial"/>
              </a:rPr>
              <a:t> blood cells</a:t>
            </a:r>
            <a:r>
              <a:rPr sz="2100" b="1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921928"/>
                </a:solidFill>
                <a:latin typeface="Arial"/>
                <a:cs typeface="Arial"/>
              </a:rPr>
              <a:t>(RBCs)</a:t>
            </a:r>
            <a:r>
              <a:rPr sz="2100" spc="-5" dirty="0">
                <a:latin typeface="Arial MT"/>
                <a:cs typeface="Arial MT"/>
              </a:rPr>
              <a:t>,</a:t>
            </a:r>
            <a:r>
              <a:rPr sz="2100" dirty="0">
                <a:latin typeface="Arial MT"/>
                <a:cs typeface="Arial MT"/>
              </a:rPr>
              <a:t> </a:t>
            </a:r>
            <a:r>
              <a:rPr sz="2100" b="1" spc="-5" dirty="0">
                <a:solidFill>
                  <a:srgbClr val="921928"/>
                </a:solidFill>
                <a:latin typeface="Arial"/>
                <a:cs typeface="Arial"/>
              </a:rPr>
              <a:t>platelets </a:t>
            </a:r>
            <a:r>
              <a:rPr sz="2100" spc="-5" dirty="0">
                <a:latin typeface="Arial MT"/>
                <a:cs typeface="Arial MT"/>
              </a:rPr>
              <a:t>and </a:t>
            </a:r>
            <a:r>
              <a:rPr sz="2100" spc="-565" dirty="0">
                <a:latin typeface="Arial MT"/>
                <a:cs typeface="Arial MT"/>
              </a:rPr>
              <a:t> </a:t>
            </a:r>
            <a:r>
              <a:rPr sz="2100" b="1" spc="-5" dirty="0">
                <a:solidFill>
                  <a:srgbClr val="921928"/>
                </a:solidFill>
                <a:latin typeface="Arial"/>
                <a:cs typeface="Arial"/>
              </a:rPr>
              <a:t>plasma </a:t>
            </a:r>
            <a:r>
              <a:rPr sz="2100" spc="-5" dirty="0">
                <a:latin typeface="Arial MT"/>
                <a:cs typeface="Arial MT"/>
              </a:rPr>
              <a:t>in </a:t>
            </a:r>
            <a:r>
              <a:rPr sz="2100" dirty="0">
                <a:latin typeface="Arial MT"/>
                <a:cs typeface="Arial MT"/>
              </a:rPr>
              <a:t>a</a:t>
            </a:r>
            <a:r>
              <a:rPr sz="2100" spc="-5" dirty="0">
                <a:latin typeface="Arial MT"/>
                <a:cs typeface="Arial MT"/>
              </a:rPr>
              <a:t> </a:t>
            </a:r>
            <a:r>
              <a:rPr sz="2100" b="1" dirty="0">
                <a:latin typeface="Arial"/>
                <a:cs typeface="Arial"/>
              </a:rPr>
              <a:t>1:1:1 </a:t>
            </a:r>
            <a:r>
              <a:rPr sz="2100" b="1" spc="-5" dirty="0">
                <a:latin typeface="Arial"/>
                <a:cs typeface="Arial"/>
              </a:rPr>
              <a:t>ratio</a:t>
            </a:r>
            <a:r>
              <a:rPr sz="2100" b="1" spc="-10" dirty="0">
                <a:latin typeface="Arial"/>
                <a:cs typeface="Arial"/>
              </a:rPr>
              <a:t> </a:t>
            </a:r>
            <a:r>
              <a:rPr sz="2100" dirty="0">
                <a:latin typeface="Arial MT"/>
                <a:cs typeface="Arial MT"/>
              </a:rPr>
              <a:t>should be</a:t>
            </a:r>
            <a:r>
              <a:rPr sz="2100" spc="-5" dirty="0">
                <a:latin typeface="Arial MT"/>
                <a:cs typeface="Arial MT"/>
              </a:rPr>
              <a:t> </a:t>
            </a:r>
            <a:r>
              <a:rPr sz="2100" dirty="0">
                <a:latin typeface="Arial MT"/>
                <a:cs typeface="Arial MT"/>
              </a:rPr>
              <a:t>used</a:t>
            </a:r>
            <a:endParaRPr sz="2100">
              <a:latin typeface="Arial MT"/>
              <a:cs typeface="Arial MT"/>
            </a:endParaRPr>
          </a:p>
        </p:txBody>
      </p:sp>
      <p:pic>
        <p:nvPicPr>
          <p:cNvPr id="12" name="object 12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29934" y="3025837"/>
            <a:ext cx="1534124" cy="1275905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5147985" y="3045262"/>
            <a:ext cx="1427800" cy="1253122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863898" y="3084491"/>
            <a:ext cx="1584247" cy="1254531"/>
          </a:xfrm>
          <a:prstGeom prst="rect">
            <a:avLst/>
          </a:prstGeom>
        </p:spPr>
      </p:pic>
      <p:grpSp>
        <p:nvGrpSpPr>
          <p:cNvPr id="15" name="object 15"/>
          <p:cNvGrpSpPr/>
          <p:nvPr/>
        </p:nvGrpSpPr>
        <p:grpSpPr>
          <a:xfrm>
            <a:off x="7606476" y="3347917"/>
            <a:ext cx="127000" cy="2046605"/>
            <a:chOff x="7606476" y="3347917"/>
            <a:chExt cx="127000" cy="2046605"/>
          </a:xfrm>
        </p:grpSpPr>
        <p:sp>
          <p:nvSpPr>
            <p:cNvPr id="16" name="object 16"/>
            <p:cNvSpPr/>
            <p:nvPr/>
          </p:nvSpPr>
          <p:spPr>
            <a:xfrm>
              <a:off x="7663626" y="3347917"/>
              <a:ext cx="0" cy="504190"/>
            </a:xfrm>
            <a:custGeom>
              <a:avLst/>
              <a:gdLst/>
              <a:ahLst/>
              <a:cxnLst/>
              <a:rect l="l" t="t" r="r" b="b"/>
              <a:pathLst>
                <a:path h="504189">
                  <a:moveTo>
                    <a:pt x="0" y="504000"/>
                  </a:moveTo>
                  <a:lnTo>
                    <a:pt x="1" y="0"/>
                  </a:lnTo>
                </a:path>
              </a:pathLst>
            </a:custGeom>
            <a:ln w="114300">
              <a:solidFill>
                <a:srgbClr val="92192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7672633" y="3981317"/>
              <a:ext cx="0" cy="504190"/>
            </a:xfrm>
            <a:custGeom>
              <a:avLst/>
              <a:gdLst/>
              <a:ahLst/>
              <a:cxnLst/>
              <a:rect l="l" t="t" r="r" b="b"/>
              <a:pathLst>
                <a:path h="504189">
                  <a:moveTo>
                    <a:pt x="0" y="504000"/>
                  </a:moveTo>
                  <a:lnTo>
                    <a:pt x="1" y="0"/>
                  </a:lnTo>
                </a:path>
              </a:pathLst>
            </a:custGeom>
            <a:ln w="114300">
              <a:solidFill>
                <a:srgbClr val="92192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7615483" y="4661011"/>
              <a:ext cx="118110" cy="733425"/>
            </a:xfrm>
            <a:custGeom>
              <a:avLst/>
              <a:gdLst/>
              <a:ahLst/>
              <a:cxnLst/>
              <a:rect l="l" t="t" r="r" b="b"/>
              <a:pathLst>
                <a:path w="118109" h="733425">
                  <a:moveTo>
                    <a:pt x="3397" y="733270"/>
                  </a:moveTo>
                  <a:lnTo>
                    <a:pt x="0" y="529"/>
                  </a:lnTo>
                  <a:lnTo>
                    <a:pt x="114298" y="0"/>
                  </a:lnTo>
                  <a:lnTo>
                    <a:pt x="117695" y="732740"/>
                  </a:lnTo>
                  <a:lnTo>
                    <a:pt x="3397" y="733270"/>
                  </a:lnTo>
                  <a:close/>
                </a:path>
              </a:pathLst>
            </a:custGeom>
            <a:solidFill>
              <a:srgbClr val="92192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9" name="object 19"/>
          <p:cNvSpPr txBox="1"/>
          <p:nvPr/>
        </p:nvSpPr>
        <p:spPr>
          <a:xfrm>
            <a:off x="6452332" y="6045215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832549" y="6058982"/>
            <a:ext cx="131318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7083615" y="6058981"/>
            <a:ext cx="36449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2" name="object 2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16</a:t>
            </a:fld>
            <a:endParaRPr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</a:t>
            </a:r>
            <a:r>
              <a:rPr dirty="0"/>
              <a:t> </a:t>
            </a:r>
            <a:r>
              <a:rPr spc="-40" dirty="0"/>
              <a:t>11:</a:t>
            </a:r>
            <a:r>
              <a:rPr dirty="0"/>
              <a:t> </a:t>
            </a:r>
            <a:r>
              <a:rPr spc="-5" dirty="0"/>
              <a:t>Hemorrhagic</a:t>
            </a:r>
            <a:r>
              <a:rPr spc="5" dirty="0"/>
              <a:t> </a:t>
            </a:r>
            <a:r>
              <a:rPr spc="-5" dirty="0"/>
              <a:t>Shock</a:t>
            </a:r>
            <a:r>
              <a:rPr dirty="0"/>
              <a:t> </a:t>
            </a:r>
            <a:r>
              <a:rPr spc="-5" dirty="0"/>
              <a:t>Fluid</a:t>
            </a:r>
            <a:r>
              <a:rPr dirty="0"/>
              <a:t> </a:t>
            </a:r>
            <a:r>
              <a:rPr spc="-5" dirty="0"/>
              <a:t>Resuscitation</a:t>
            </a:r>
            <a:r>
              <a:rPr dirty="0"/>
              <a:t> </a:t>
            </a:r>
            <a:r>
              <a:rPr spc="-5" dirty="0"/>
              <a:t>in 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13703" y="702569"/>
            <a:ext cx="9784715" cy="1945639"/>
          </a:xfrm>
          <a:prstGeom prst="rect">
            <a:avLst/>
          </a:prstGeom>
        </p:spPr>
        <p:txBody>
          <a:bodyPr vert="horz" wrap="square" lIns="0" tIns="84455" rIns="0" bIns="0" rtlCol="0">
            <a:spAutoFit/>
          </a:bodyPr>
          <a:lstStyle/>
          <a:p>
            <a:pPr marL="1592580" marR="5080" indent="-635" algn="ctr">
              <a:lnSpc>
                <a:spcPts val="3790"/>
              </a:lnSpc>
              <a:spcBef>
                <a:spcPts val="665"/>
              </a:spcBef>
            </a:pPr>
            <a:r>
              <a:rPr sz="3600" b="1" spc="-5" dirty="0">
                <a:solidFill>
                  <a:srgbClr val="921928"/>
                </a:solidFill>
                <a:latin typeface="Arial"/>
                <a:cs typeface="Arial"/>
              </a:rPr>
              <a:t>TRANSFUSION </a:t>
            </a:r>
            <a:r>
              <a:rPr sz="3600" b="1" spc="-25" dirty="0">
                <a:solidFill>
                  <a:srgbClr val="921928"/>
                </a:solidFill>
                <a:latin typeface="Arial"/>
                <a:cs typeface="Arial"/>
              </a:rPr>
              <a:t>COMPLICATION </a:t>
            </a:r>
            <a:r>
              <a:rPr sz="3600" b="1" spc="-2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3600" b="1" spc="-25" dirty="0">
                <a:latin typeface="Arial"/>
                <a:cs typeface="Arial"/>
              </a:rPr>
              <a:t>IDENTIFICATION</a:t>
            </a:r>
            <a:r>
              <a:rPr sz="3600" b="1" spc="-145" dirty="0">
                <a:latin typeface="Arial"/>
                <a:cs typeface="Arial"/>
              </a:rPr>
              <a:t> </a:t>
            </a:r>
            <a:r>
              <a:rPr sz="3600" b="1" dirty="0">
                <a:latin typeface="Arial"/>
                <a:cs typeface="Arial"/>
              </a:rPr>
              <a:t>AND</a:t>
            </a:r>
            <a:r>
              <a:rPr sz="3600" b="1" spc="-5" dirty="0">
                <a:latin typeface="Arial"/>
                <a:cs typeface="Arial"/>
              </a:rPr>
              <a:t> MANAGEMENT </a:t>
            </a:r>
            <a:r>
              <a:rPr sz="3600" b="1" spc="-985" dirty="0">
                <a:latin typeface="Arial"/>
                <a:cs typeface="Arial"/>
              </a:rPr>
              <a:t> </a:t>
            </a:r>
            <a:r>
              <a:rPr sz="3600" b="1" spc="-30" dirty="0">
                <a:latin typeface="Arial"/>
                <a:cs typeface="Arial"/>
              </a:rPr>
              <a:t>STRATEGIES</a:t>
            </a:r>
            <a:endParaRPr sz="3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780"/>
              </a:spcBef>
            </a:pPr>
            <a:r>
              <a:rPr sz="2000" spc="-5" dirty="0">
                <a:latin typeface="Arial MT"/>
                <a:cs typeface="Arial MT"/>
              </a:rPr>
              <a:t>Monitor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all</a:t>
            </a:r>
            <a:r>
              <a:rPr sz="2000" spc="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transfusions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for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complication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and</a:t>
            </a:r>
            <a:r>
              <a:rPr sz="2000" spc="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adverse</a:t>
            </a:r>
            <a:r>
              <a:rPr sz="2000" spc="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reactions: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6434949" y="2869846"/>
            <a:ext cx="4003040" cy="1366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13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Acute hemolysis </a:t>
            </a:r>
            <a:r>
              <a:rPr sz="1800" b="1" dirty="0">
                <a:latin typeface="Arial"/>
                <a:cs typeface="Arial"/>
              </a:rPr>
              <a:t>–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rupture </a:t>
            </a:r>
            <a:r>
              <a:rPr sz="1800" b="1" spc="-5" dirty="0">
                <a:latin typeface="Arial"/>
                <a:cs typeface="Arial"/>
              </a:rPr>
              <a:t>of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RBCs</a:t>
            </a:r>
            <a:endParaRPr sz="1800">
              <a:latin typeface="Arial"/>
              <a:cs typeface="Arial"/>
            </a:endParaRPr>
          </a:p>
          <a:p>
            <a:pPr marL="12700" marR="920115">
              <a:lnSpc>
                <a:spcPts val="2100"/>
              </a:lnSpc>
              <a:spcBef>
                <a:spcPts val="90"/>
              </a:spcBef>
            </a:pPr>
            <a:r>
              <a:rPr sz="1800" i="1" spc="-5" dirty="0">
                <a:latin typeface="Arial"/>
                <a:cs typeface="Arial"/>
              </a:rPr>
              <a:t>Flank,</a:t>
            </a:r>
            <a:r>
              <a:rPr sz="1800" i="1" spc="-15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chest,</a:t>
            </a:r>
            <a:r>
              <a:rPr sz="1800" i="1" spc="-15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arm</a:t>
            </a:r>
            <a:r>
              <a:rPr sz="1800" i="1" spc="-15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or</a:t>
            </a:r>
            <a:r>
              <a:rPr sz="1800" i="1" spc="-15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back</a:t>
            </a:r>
            <a:r>
              <a:rPr sz="1800" i="1" spc="-15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pain </a:t>
            </a:r>
            <a:r>
              <a:rPr sz="1800" i="1" spc="-484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Fever</a:t>
            </a:r>
            <a:endParaRPr sz="1800">
              <a:latin typeface="Arial"/>
              <a:cs typeface="Arial"/>
            </a:endParaRPr>
          </a:p>
          <a:p>
            <a:pPr marL="12700" marR="5080">
              <a:lnSpc>
                <a:spcPts val="2100"/>
              </a:lnSpc>
            </a:pPr>
            <a:r>
              <a:rPr sz="1800" i="1" spc="-5" dirty="0">
                <a:latin typeface="Arial"/>
                <a:cs typeface="Arial"/>
              </a:rPr>
              <a:t>Disseminated</a:t>
            </a:r>
            <a:r>
              <a:rPr sz="1800" i="1" spc="30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intravascular</a:t>
            </a:r>
            <a:r>
              <a:rPr sz="1800" i="1" spc="25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coagulation </a:t>
            </a:r>
            <a:r>
              <a:rPr sz="1800" i="1" spc="-484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Early</a:t>
            </a:r>
            <a:r>
              <a:rPr sz="1800" i="1" spc="-1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sign</a:t>
            </a:r>
            <a:r>
              <a:rPr sz="1800" i="1" spc="-5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– nausea</a:t>
            </a:r>
            <a:endParaRPr sz="18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436677" y="2935766"/>
            <a:ext cx="114300" cy="1040765"/>
          </a:xfrm>
          <a:custGeom>
            <a:avLst/>
            <a:gdLst/>
            <a:ahLst/>
            <a:cxnLst/>
            <a:rect l="l" t="t" r="r" b="b"/>
            <a:pathLst>
              <a:path w="114300" h="1040764">
                <a:moveTo>
                  <a:pt x="0" y="1040149"/>
                </a:moveTo>
                <a:lnTo>
                  <a:pt x="0" y="0"/>
                </a:lnTo>
                <a:lnTo>
                  <a:pt x="114300" y="0"/>
                </a:lnTo>
                <a:lnTo>
                  <a:pt x="114300" y="1040149"/>
                </a:lnTo>
                <a:lnTo>
                  <a:pt x="0" y="1040149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6201793" y="2935766"/>
            <a:ext cx="114300" cy="1296035"/>
          </a:xfrm>
          <a:custGeom>
            <a:avLst/>
            <a:gdLst/>
            <a:ahLst/>
            <a:cxnLst/>
            <a:rect l="l" t="t" r="r" b="b"/>
            <a:pathLst>
              <a:path w="114300" h="1296035">
                <a:moveTo>
                  <a:pt x="0" y="1295999"/>
                </a:moveTo>
                <a:lnTo>
                  <a:pt x="0" y="0"/>
                </a:lnTo>
                <a:lnTo>
                  <a:pt x="114300" y="0"/>
                </a:lnTo>
                <a:lnTo>
                  <a:pt x="114300" y="1295999"/>
                </a:lnTo>
                <a:lnTo>
                  <a:pt x="0" y="1295999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669827" y="2869846"/>
            <a:ext cx="5094605" cy="10998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13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Anaphylaxis</a:t>
            </a:r>
            <a:r>
              <a:rPr sz="1800" b="1" dirty="0">
                <a:latin typeface="Arial"/>
                <a:cs typeface="Arial"/>
              </a:rPr>
              <a:t> –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life-threatening </a:t>
            </a:r>
            <a:r>
              <a:rPr sz="1800" b="1" spc="-5" dirty="0">
                <a:latin typeface="Arial"/>
                <a:cs typeface="Arial"/>
              </a:rPr>
              <a:t>allergic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reaction</a:t>
            </a:r>
            <a:endParaRPr sz="1800">
              <a:latin typeface="Arial"/>
              <a:cs typeface="Arial"/>
            </a:endParaRPr>
          </a:p>
          <a:p>
            <a:pPr marL="12700" marR="3802379">
              <a:lnSpc>
                <a:spcPts val="2100"/>
              </a:lnSpc>
              <a:spcBef>
                <a:spcPts val="90"/>
              </a:spcBef>
            </a:pPr>
            <a:r>
              <a:rPr sz="1800" i="1" spc="-5" dirty="0">
                <a:latin typeface="Arial"/>
                <a:cs typeface="Arial"/>
              </a:rPr>
              <a:t>Stridor/SOB </a:t>
            </a:r>
            <a:r>
              <a:rPr sz="1800" i="1" spc="-49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Hypo</a:t>
            </a:r>
            <a:r>
              <a:rPr sz="1800" i="1" spc="-5" dirty="0">
                <a:latin typeface="Arial"/>
                <a:cs typeface="Arial"/>
              </a:rPr>
              <a:t>t</a:t>
            </a:r>
            <a:r>
              <a:rPr sz="1800" i="1" dirty="0">
                <a:latin typeface="Arial"/>
                <a:cs typeface="Arial"/>
              </a:rPr>
              <a:t>ension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ts val="2039"/>
              </a:lnSpc>
            </a:pPr>
            <a:r>
              <a:rPr sz="1800" i="1" dirty="0">
                <a:latin typeface="Arial"/>
                <a:cs typeface="Arial"/>
              </a:rPr>
              <a:t>Early</a:t>
            </a:r>
            <a:r>
              <a:rPr sz="1800" i="1" spc="-2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signs</a:t>
            </a:r>
            <a:r>
              <a:rPr sz="1800" i="1" spc="-2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–</a:t>
            </a:r>
            <a:r>
              <a:rPr sz="1800" i="1" spc="-15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hives,</a:t>
            </a:r>
            <a:r>
              <a:rPr sz="1800" i="1" spc="-15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itching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20776" y="4064864"/>
            <a:ext cx="3054985" cy="1108075"/>
          </a:xfrm>
          <a:prstGeom prst="rect">
            <a:avLst/>
          </a:prstGeom>
        </p:spPr>
        <p:txBody>
          <a:bodyPr vert="horz" wrap="square" lIns="0" tIns="1498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80"/>
              </a:spcBef>
            </a:pPr>
            <a:r>
              <a:rPr sz="1800" b="1" spc="-10" dirty="0">
                <a:latin typeface="Arial"/>
                <a:cs typeface="Arial"/>
              </a:rPr>
              <a:t>STOP</a:t>
            </a:r>
            <a:r>
              <a:rPr sz="1800" b="1" spc="-6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TRANSFUSION</a:t>
            </a:r>
            <a:endParaRPr sz="1800">
              <a:latin typeface="Arial"/>
              <a:cs typeface="Arial"/>
            </a:endParaRPr>
          </a:p>
          <a:p>
            <a:pPr marL="183515">
              <a:lnSpc>
                <a:spcPct val="100000"/>
              </a:lnSpc>
              <a:spcBef>
                <a:spcPts val="960"/>
              </a:spcBef>
            </a:pPr>
            <a:r>
              <a:rPr sz="1600" spc="-5" dirty="0">
                <a:latin typeface="Arial MT"/>
                <a:cs typeface="Arial MT"/>
              </a:rPr>
              <a:t>Initiate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NS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or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LR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infusion</a:t>
            </a:r>
            <a:endParaRPr sz="1600">
              <a:latin typeface="Arial MT"/>
              <a:cs typeface="Arial MT"/>
            </a:endParaRPr>
          </a:p>
          <a:p>
            <a:pPr marL="183515">
              <a:lnSpc>
                <a:spcPct val="100000"/>
              </a:lnSpc>
              <a:spcBef>
                <a:spcPts val="480"/>
              </a:spcBef>
            </a:pPr>
            <a:r>
              <a:rPr sz="1600" spc="-5" dirty="0">
                <a:latin typeface="Arial MT"/>
                <a:cs typeface="Arial MT"/>
              </a:rPr>
              <a:t>0.3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ml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of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1:1000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epinephrine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IM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091813" y="5208104"/>
            <a:ext cx="3267710" cy="103124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58165">
              <a:lnSpc>
                <a:spcPts val="1800"/>
              </a:lnSpc>
              <a:spcBef>
                <a:spcPts val="259"/>
              </a:spcBef>
            </a:pPr>
            <a:r>
              <a:rPr sz="1600" dirty="0">
                <a:latin typeface="Arial MT"/>
                <a:cs typeface="Arial MT"/>
              </a:rPr>
              <a:t>25</a:t>
            </a:r>
            <a:r>
              <a:rPr sz="1600" spc="-2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mg</a:t>
            </a:r>
            <a:r>
              <a:rPr sz="1600" spc="-2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of</a:t>
            </a:r>
            <a:r>
              <a:rPr sz="1600" spc="-3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diphenhydramine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IM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or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slow</a:t>
            </a:r>
            <a:r>
              <a:rPr sz="1600" spc="-5" dirty="0">
                <a:latin typeface="Arial MT"/>
                <a:cs typeface="Arial MT"/>
              </a:rPr>
              <a:t> IV/IO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push</a:t>
            </a:r>
            <a:endParaRPr sz="1600">
              <a:latin typeface="Arial MT"/>
              <a:cs typeface="Arial MT"/>
            </a:endParaRPr>
          </a:p>
          <a:p>
            <a:pPr marL="12700" marR="5080">
              <a:lnSpc>
                <a:spcPts val="1800"/>
              </a:lnSpc>
              <a:spcBef>
                <a:spcPts val="600"/>
              </a:spcBef>
            </a:pPr>
            <a:r>
              <a:rPr sz="1600" spc="-5" dirty="0">
                <a:latin typeface="Arial MT"/>
                <a:cs typeface="Arial MT"/>
              </a:rPr>
              <a:t>If </a:t>
            </a:r>
            <a:r>
              <a:rPr sz="1600" dirty="0">
                <a:latin typeface="Arial MT"/>
                <a:cs typeface="Arial MT"/>
              </a:rPr>
              <a:t>available, consider 10-40 mg 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methylprednisolone </a:t>
            </a:r>
            <a:r>
              <a:rPr sz="1600" dirty="0">
                <a:latin typeface="Arial MT"/>
                <a:cs typeface="Arial MT"/>
              </a:rPr>
              <a:t>slow </a:t>
            </a:r>
            <a:r>
              <a:rPr sz="1600" spc="-5" dirty="0">
                <a:latin typeface="Arial MT"/>
                <a:cs typeface="Arial MT"/>
              </a:rPr>
              <a:t>IV/IO </a:t>
            </a:r>
            <a:r>
              <a:rPr sz="1600" dirty="0">
                <a:latin typeface="Arial MT"/>
                <a:cs typeface="Arial MT"/>
              </a:rPr>
              <a:t>push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410199" y="4220398"/>
            <a:ext cx="380365" cy="380365"/>
          </a:xfrm>
          <a:custGeom>
            <a:avLst/>
            <a:gdLst/>
            <a:ahLst/>
            <a:cxnLst/>
            <a:rect l="l" t="t" r="r" b="b"/>
            <a:pathLst>
              <a:path w="380365" h="380364">
                <a:moveTo>
                  <a:pt x="380126" y="190063"/>
                </a:moveTo>
                <a:lnTo>
                  <a:pt x="375106" y="233640"/>
                </a:lnTo>
                <a:lnTo>
                  <a:pt x="360806" y="273644"/>
                </a:lnTo>
                <a:lnTo>
                  <a:pt x="338368" y="308934"/>
                </a:lnTo>
                <a:lnTo>
                  <a:pt x="308934" y="338368"/>
                </a:lnTo>
                <a:lnTo>
                  <a:pt x="273644" y="360806"/>
                </a:lnTo>
                <a:lnTo>
                  <a:pt x="233640" y="375106"/>
                </a:lnTo>
                <a:lnTo>
                  <a:pt x="190063" y="380126"/>
                </a:lnTo>
                <a:lnTo>
                  <a:pt x="146486" y="375106"/>
                </a:lnTo>
                <a:lnTo>
                  <a:pt x="106482" y="360806"/>
                </a:lnTo>
                <a:lnTo>
                  <a:pt x="71192" y="338368"/>
                </a:lnTo>
                <a:lnTo>
                  <a:pt x="41757" y="308934"/>
                </a:lnTo>
                <a:lnTo>
                  <a:pt x="19319" y="273644"/>
                </a:lnTo>
                <a:lnTo>
                  <a:pt x="5020" y="233640"/>
                </a:lnTo>
                <a:lnTo>
                  <a:pt x="0" y="190063"/>
                </a:lnTo>
                <a:lnTo>
                  <a:pt x="5020" y="146486"/>
                </a:lnTo>
                <a:lnTo>
                  <a:pt x="19319" y="106482"/>
                </a:lnTo>
                <a:lnTo>
                  <a:pt x="41757" y="71192"/>
                </a:lnTo>
                <a:lnTo>
                  <a:pt x="71192" y="41757"/>
                </a:lnTo>
                <a:lnTo>
                  <a:pt x="106482" y="19319"/>
                </a:lnTo>
                <a:lnTo>
                  <a:pt x="146486" y="5020"/>
                </a:lnTo>
                <a:lnTo>
                  <a:pt x="190063" y="0"/>
                </a:lnTo>
                <a:lnTo>
                  <a:pt x="233640" y="5020"/>
                </a:lnTo>
                <a:lnTo>
                  <a:pt x="273644" y="19319"/>
                </a:lnTo>
                <a:lnTo>
                  <a:pt x="308934" y="41757"/>
                </a:lnTo>
                <a:lnTo>
                  <a:pt x="338368" y="71192"/>
                </a:lnTo>
                <a:lnTo>
                  <a:pt x="360806" y="106482"/>
                </a:lnTo>
                <a:lnTo>
                  <a:pt x="375106" y="146486"/>
                </a:lnTo>
                <a:lnTo>
                  <a:pt x="380126" y="190063"/>
                </a:lnTo>
                <a:close/>
              </a:path>
              <a:path w="380365" h="380364">
                <a:moveTo>
                  <a:pt x="65954" y="314171"/>
                </a:moveTo>
                <a:lnTo>
                  <a:pt x="65954" y="314171"/>
                </a:lnTo>
                <a:lnTo>
                  <a:pt x="314171" y="65954"/>
                </a:lnTo>
              </a:path>
            </a:pathLst>
          </a:custGeom>
          <a:ln w="40896">
            <a:solidFill>
              <a:srgbClr val="A40A1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969313" y="4675759"/>
            <a:ext cx="0" cy="224154"/>
          </a:xfrm>
          <a:custGeom>
            <a:avLst/>
            <a:gdLst/>
            <a:ahLst/>
            <a:cxnLst/>
            <a:rect l="l" t="t" r="r" b="b"/>
            <a:pathLst>
              <a:path h="224154">
                <a:moveTo>
                  <a:pt x="0" y="223870"/>
                </a:moveTo>
                <a:lnTo>
                  <a:pt x="0" y="0"/>
                </a:lnTo>
              </a:path>
            </a:pathLst>
          </a:custGeom>
          <a:ln w="8255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969313" y="4989881"/>
            <a:ext cx="0" cy="224154"/>
          </a:xfrm>
          <a:custGeom>
            <a:avLst/>
            <a:gdLst/>
            <a:ahLst/>
            <a:cxnLst/>
            <a:rect l="l" t="t" r="r" b="b"/>
            <a:pathLst>
              <a:path h="224154">
                <a:moveTo>
                  <a:pt x="0" y="223870"/>
                </a:moveTo>
                <a:lnTo>
                  <a:pt x="0" y="0"/>
                </a:lnTo>
              </a:path>
            </a:pathLst>
          </a:custGeom>
          <a:ln w="8255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969313" y="5859953"/>
            <a:ext cx="0" cy="440690"/>
          </a:xfrm>
          <a:custGeom>
            <a:avLst/>
            <a:gdLst/>
            <a:ahLst/>
            <a:cxnLst/>
            <a:rect l="l" t="t" r="r" b="b"/>
            <a:pathLst>
              <a:path h="440689">
                <a:moveTo>
                  <a:pt x="0" y="440105"/>
                </a:moveTo>
                <a:lnTo>
                  <a:pt x="0" y="0"/>
                </a:lnTo>
              </a:path>
            </a:pathLst>
          </a:custGeom>
          <a:ln w="8255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6734155" y="4390476"/>
            <a:ext cx="2472690" cy="713105"/>
          </a:xfrm>
          <a:prstGeom prst="rect">
            <a:avLst/>
          </a:prstGeom>
        </p:spPr>
        <p:txBody>
          <a:bodyPr vert="horz" wrap="square" lIns="0" tIns="1022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05"/>
              </a:spcBef>
            </a:pPr>
            <a:r>
              <a:rPr sz="1800" b="1" spc="-10" dirty="0">
                <a:latin typeface="Arial"/>
                <a:cs typeface="Arial"/>
              </a:rPr>
              <a:t>STOP</a:t>
            </a:r>
            <a:r>
              <a:rPr sz="1800" b="1" spc="-6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TRANSFUSION</a:t>
            </a:r>
            <a:endParaRPr sz="1800">
              <a:latin typeface="Arial"/>
              <a:cs typeface="Arial"/>
            </a:endParaRPr>
          </a:p>
          <a:p>
            <a:pPr marL="211454">
              <a:lnSpc>
                <a:spcPct val="100000"/>
              </a:lnSpc>
              <a:spcBef>
                <a:spcPts val="625"/>
              </a:spcBef>
            </a:pPr>
            <a:r>
              <a:rPr sz="1600" spc="-5" dirty="0">
                <a:latin typeface="Arial MT"/>
                <a:cs typeface="Arial MT"/>
              </a:rPr>
              <a:t>Initiate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NS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or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LR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infusion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933201" y="5138578"/>
            <a:ext cx="2713990" cy="49784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080">
              <a:lnSpc>
                <a:spcPts val="1800"/>
              </a:lnSpc>
              <a:spcBef>
                <a:spcPts val="259"/>
              </a:spcBef>
            </a:pPr>
            <a:r>
              <a:rPr sz="1600" dirty="0">
                <a:latin typeface="Arial MT"/>
                <a:cs typeface="Arial MT"/>
              </a:rPr>
              <a:t>25</a:t>
            </a:r>
            <a:r>
              <a:rPr sz="1600" spc="-2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mg</a:t>
            </a:r>
            <a:r>
              <a:rPr sz="1600" spc="-2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of</a:t>
            </a:r>
            <a:r>
              <a:rPr sz="1600" spc="-3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diphenhydramine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IM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or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slow</a:t>
            </a:r>
            <a:r>
              <a:rPr sz="1600" spc="-5" dirty="0">
                <a:latin typeface="Arial MT"/>
                <a:cs typeface="Arial MT"/>
              </a:rPr>
              <a:t> IV/IO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push</a:t>
            </a:r>
            <a:endParaRPr sz="1600">
              <a:latin typeface="Arial MT"/>
              <a:cs typeface="Arial MT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4254377" y="3812726"/>
            <a:ext cx="2372360" cy="2124075"/>
            <a:chOff x="4254377" y="3812726"/>
            <a:chExt cx="2372360" cy="2124075"/>
          </a:xfrm>
        </p:grpSpPr>
        <p:pic>
          <p:nvPicPr>
            <p:cNvPr id="19" name="object 1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254377" y="3812726"/>
              <a:ext cx="2123669" cy="2123669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6226083" y="4494042"/>
              <a:ext cx="380365" cy="380365"/>
            </a:xfrm>
            <a:custGeom>
              <a:avLst/>
              <a:gdLst/>
              <a:ahLst/>
              <a:cxnLst/>
              <a:rect l="l" t="t" r="r" b="b"/>
              <a:pathLst>
                <a:path w="380365" h="380364">
                  <a:moveTo>
                    <a:pt x="380126" y="190063"/>
                  </a:moveTo>
                  <a:lnTo>
                    <a:pt x="375106" y="233640"/>
                  </a:lnTo>
                  <a:lnTo>
                    <a:pt x="360806" y="273644"/>
                  </a:lnTo>
                  <a:lnTo>
                    <a:pt x="338368" y="308934"/>
                  </a:lnTo>
                  <a:lnTo>
                    <a:pt x="308934" y="338368"/>
                  </a:lnTo>
                  <a:lnTo>
                    <a:pt x="273644" y="360806"/>
                  </a:lnTo>
                  <a:lnTo>
                    <a:pt x="233640" y="375106"/>
                  </a:lnTo>
                  <a:lnTo>
                    <a:pt x="190063" y="380126"/>
                  </a:lnTo>
                  <a:lnTo>
                    <a:pt x="146486" y="375106"/>
                  </a:lnTo>
                  <a:lnTo>
                    <a:pt x="106482" y="360806"/>
                  </a:lnTo>
                  <a:lnTo>
                    <a:pt x="71192" y="338368"/>
                  </a:lnTo>
                  <a:lnTo>
                    <a:pt x="41757" y="308934"/>
                  </a:lnTo>
                  <a:lnTo>
                    <a:pt x="19319" y="273644"/>
                  </a:lnTo>
                  <a:lnTo>
                    <a:pt x="5020" y="233640"/>
                  </a:lnTo>
                  <a:lnTo>
                    <a:pt x="0" y="190063"/>
                  </a:lnTo>
                  <a:lnTo>
                    <a:pt x="5020" y="146486"/>
                  </a:lnTo>
                  <a:lnTo>
                    <a:pt x="19319" y="106482"/>
                  </a:lnTo>
                  <a:lnTo>
                    <a:pt x="41757" y="71192"/>
                  </a:lnTo>
                  <a:lnTo>
                    <a:pt x="71192" y="41757"/>
                  </a:lnTo>
                  <a:lnTo>
                    <a:pt x="106482" y="19319"/>
                  </a:lnTo>
                  <a:lnTo>
                    <a:pt x="146486" y="5020"/>
                  </a:lnTo>
                  <a:lnTo>
                    <a:pt x="190063" y="0"/>
                  </a:lnTo>
                  <a:lnTo>
                    <a:pt x="233640" y="5020"/>
                  </a:lnTo>
                  <a:lnTo>
                    <a:pt x="273644" y="19319"/>
                  </a:lnTo>
                  <a:lnTo>
                    <a:pt x="308934" y="41757"/>
                  </a:lnTo>
                  <a:lnTo>
                    <a:pt x="338368" y="71192"/>
                  </a:lnTo>
                  <a:lnTo>
                    <a:pt x="360806" y="106482"/>
                  </a:lnTo>
                  <a:lnTo>
                    <a:pt x="375106" y="146486"/>
                  </a:lnTo>
                  <a:lnTo>
                    <a:pt x="380126" y="190063"/>
                  </a:lnTo>
                  <a:close/>
                </a:path>
                <a:path w="380365" h="380364">
                  <a:moveTo>
                    <a:pt x="65954" y="314171"/>
                  </a:moveTo>
                  <a:lnTo>
                    <a:pt x="65954" y="314171"/>
                  </a:lnTo>
                  <a:lnTo>
                    <a:pt x="314171" y="65954"/>
                  </a:lnTo>
                </a:path>
              </a:pathLst>
            </a:custGeom>
            <a:ln w="40896">
              <a:solidFill>
                <a:srgbClr val="A40A13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21" name="object 21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781719" y="4267368"/>
            <a:ext cx="2154232" cy="1699399"/>
          </a:xfrm>
          <a:prstGeom prst="rect">
            <a:avLst/>
          </a:prstGeom>
        </p:spPr>
      </p:pic>
      <p:sp>
        <p:nvSpPr>
          <p:cNvPr id="22" name="object 22"/>
          <p:cNvSpPr/>
          <p:nvPr/>
        </p:nvSpPr>
        <p:spPr>
          <a:xfrm>
            <a:off x="973426" y="5299014"/>
            <a:ext cx="0" cy="440690"/>
          </a:xfrm>
          <a:custGeom>
            <a:avLst/>
            <a:gdLst/>
            <a:ahLst/>
            <a:cxnLst/>
            <a:rect l="l" t="t" r="r" b="b"/>
            <a:pathLst>
              <a:path h="440689">
                <a:moveTo>
                  <a:pt x="0" y="440105"/>
                </a:moveTo>
                <a:lnTo>
                  <a:pt x="0" y="0"/>
                </a:lnTo>
              </a:path>
            </a:pathLst>
          </a:custGeom>
          <a:ln w="8255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6810919" y="5213751"/>
            <a:ext cx="0" cy="440690"/>
          </a:xfrm>
          <a:custGeom>
            <a:avLst/>
            <a:gdLst/>
            <a:ahLst/>
            <a:cxnLst/>
            <a:rect l="l" t="t" r="r" b="b"/>
            <a:pathLst>
              <a:path h="440689">
                <a:moveTo>
                  <a:pt x="0" y="440105"/>
                </a:moveTo>
                <a:lnTo>
                  <a:pt x="0" y="0"/>
                </a:lnTo>
              </a:path>
            </a:pathLst>
          </a:custGeom>
          <a:ln w="8255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6810919" y="4858908"/>
            <a:ext cx="0" cy="252095"/>
          </a:xfrm>
          <a:custGeom>
            <a:avLst/>
            <a:gdLst/>
            <a:ahLst/>
            <a:cxnLst/>
            <a:rect l="l" t="t" r="r" b="b"/>
            <a:pathLst>
              <a:path h="252095">
                <a:moveTo>
                  <a:pt x="0" y="252000"/>
                </a:moveTo>
                <a:lnTo>
                  <a:pt x="0" y="0"/>
                </a:lnTo>
              </a:path>
            </a:pathLst>
          </a:custGeom>
          <a:ln w="8255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 txBox="1"/>
          <p:nvPr/>
        </p:nvSpPr>
        <p:spPr>
          <a:xfrm>
            <a:off x="6452332" y="6045215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4832549" y="6058982"/>
            <a:ext cx="131318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7083615" y="6058981"/>
            <a:ext cx="36449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8" name="object 2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17</a:t>
            </a:fld>
            <a:endParaRPr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</a:t>
            </a:r>
            <a:r>
              <a:rPr dirty="0"/>
              <a:t> </a:t>
            </a:r>
            <a:r>
              <a:rPr spc="-40" dirty="0"/>
              <a:t>11:</a:t>
            </a:r>
            <a:r>
              <a:rPr dirty="0"/>
              <a:t> </a:t>
            </a:r>
            <a:r>
              <a:rPr spc="-5" dirty="0"/>
              <a:t>Hemorrhagic</a:t>
            </a:r>
            <a:r>
              <a:rPr spc="5" dirty="0"/>
              <a:t> </a:t>
            </a:r>
            <a:r>
              <a:rPr spc="-5" dirty="0"/>
              <a:t>Shock</a:t>
            </a:r>
            <a:r>
              <a:rPr dirty="0"/>
              <a:t> </a:t>
            </a:r>
            <a:r>
              <a:rPr spc="-5" dirty="0"/>
              <a:t>Fluid</a:t>
            </a:r>
            <a:r>
              <a:rPr dirty="0"/>
              <a:t> </a:t>
            </a:r>
            <a:r>
              <a:rPr spc="-5" dirty="0"/>
              <a:t>Resuscitation</a:t>
            </a:r>
            <a:r>
              <a:rPr dirty="0"/>
              <a:t> </a:t>
            </a:r>
            <a:r>
              <a:rPr spc="-5" dirty="0"/>
              <a:t>in 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5023036" y="724241"/>
            <a:ext cx="2225675" cy="596900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2700" marR="5080" indent="231775">
              <a:lnSpc>
                <a:spcPts val="2080"/>
              </a:lnSpc>
              <a:spcBef>
                <a:spcPts val="450"/>
              </a:spcBef>
            </a:pPr>
            <a:r>
              <a:rPr sz="2000" b="1" spc="5" dirty="0">
                <a:solidFill>
                  <a:srgbClr val="921928"/>
                </a:solidFill>
                <a:latin typeface="Arial"/>
                <a:cs typeface="Arial"/>
              </a:rPr>
              <a:t>EPINEPHRINE </a:t>
            </a:r>
            <a:r>
              <a:rPr sz="2000" b="1" spc="1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000" b="1" spc="10" dirty="0">
                <a:latin typeface="Arial"/>
                <a:cs typeface="Arial"/>
              </a:rPr>
              <a:t>ADM</a:t>
            </a:r>
            <a:r>
              <a:rPr sz="2000" b="1" spc="-5" dirty="0">
                <a:latin typeface="Arial"/>
                <a:cs typeface="Arial"/>
              </a:rPr>
              <a:t>I</a:t>
            </a:r>
            <a:r>
              <a:rPr sz="2000" b="1" spc="10" dirty="0">
                <a:latin typeface="Arial"/>
                <a:cs typeface="Arial"/>
              </a:rPr>
              <a:t>N</a:t>
            </a:r>
            <a:r>
              <a:rPr sz="2000" b="1" spc="-5" dirty="0">
                <a:latin typeface="Arial"/>
                <a:cs typeface="Arial"/>
              </a:rPr>
              <a:t>I</a:t>
            </a:r>
            <a:r>
              <a:rPr sz="2000" b="1" spc="10" dirty="0">
                <a:latin typeface="Arial"/>
                <a:cs typeface="Arial"/>
              </a:rPr>
              <a:t>S</a:t>
            </a:r>
            <a:r>
              <a:rPr sz="2000" b="1" dirty="0">
                <a:latin typeface="Arial"/>
                <a:cs typeface="Arial"/>
              </a:rPr>
              <a:t>T</a:t>
            </a:r>
            <a:r>
              <a:rPr sz="2000" b="1" spc="10" dirty="0">
                <a:latin typeface="Arial"/>
                <a:cs typeface="Arial"/>
              </a:rPr>
              <a:t>R</a:t>
            </a:r>
            <a:r>
              <a:rPr sz="2000" b="1" spc="-140" dirty="0">
                <a:latin typeface="Arial"/>
                <a:cs typeface="Arial"/>
              </a:rPr>
              <a:t>A</a:t>
            </a:r>
            <a:r>
              <a:rPr sz="2000" b="1" dirty="0">
                <a:latin typeface="Arial"/>
                <a:cs typeface="Arial"/>
              </a:rPr>
              <a:t>TIO</a:t>
            </a:r>
            <a:r>
              <a:rPr sz="2000" b="1" spc="10" dirty="0">
                <a:latin typeface="Arial"/>
                <a:cs typeface="Arial"/>
              </a:rPr>
              <a:t>N</a:t>
            </a:r>
            <a:endParaRPr sz="20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304110" y="1884014"/>
            <a:ext cx="3536315" cy="1295400"/>
          </a:xfrm>
          <a:prstGeom prst="rect">
            <a:avLst/>
          </a:prstGeom>
        </p:spPr>
        <p:txBody>
          <a:bodyPr vert="horz" wrap="square" lIns="0" tIns="1066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sz="1800" b="1" spc="-5" dirty="0">
                <a:latin typeface="Arial"/>
                <a:cs typeface="Arial"/>
              </a:rPr>
              <a:t>DOSAGE(S):</a:t>
            </a:r>
            <a:endParaRPr sz="1800">
              <a:latin typeface="Arial"/>
              <a:cs typeface="Arial"/>
            </a:endParaRPr>
          </a:p>
          <a:p>
            <a:pPr marL="244475" marR="5080">
              <a:lnSpc>
                <a:spcPts val="2100"/>
              </a:lnSpc>
              <a:spcBef>
                <a:spcPts val="860"/>
              </a:spcBef>
            </a:pPr>
            <a:r>
              <a:rPr sz="1800" spc="-5" dirty="0">
                <a:latin typeface="Arial MT"/>
                <a:cs typeface="Arial MT"/>
              </a:rPr>
              <a:t>0.3 </a:t>
            </a:r>
            <a:r>
              <a:rPr sz="1800" dirty="0">
                <a:latin typeface="Arial MT"/>
                <a:cs typeface="Arial MT"/>
              </a:rPr>
              <a:t>mg (3 ml of </a:t>
            </a:r>
            <a:r>
              <a:rPr sz="1800" spc="-5" dirty="0">
                <a:latin typeface="Arial MT"/>
                <a:cs typeface="Arial MT"/>
              </a:rPr>
              <a:t>1:1000 solution),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repeated </a:t>
            </a:r>
            <a:r>
              <a:rPr sz="1800" dirty="0">
                <a:latin typeface="Arial MT"/>
                <a:cs typeface="Arial MT"/>
              </a:rPr>
              <a:t>every 5 </a:t>
            </a:r>
            <a:r>
              <a:rPr sz="1800" spc="-5" dirty="0">
                <a:latin typeface="Arial MT"/>
                <a:cs typeface="Arial MT"/>
              </a:rPr>
              <a:t>to </a:t>
            </a:r>
            <a:r>
              <a:rPr sz="1800" dirty="0">
                <a:latin typeface="Arial MT"/>
                <a:cs typeface="Arial MT"/>
              </a:rPr>
              <a:t>10 </a:t>
            </a:r>
            <a:r>
              <a:rPr sz="1800" spc="-5" dirty="0">
                <a:latin typeface="Arial MT"/>
                <a:cs typeface="Arial MT"/>
              </a:rPr>
              <a:t>minutes </a:t>
            </a:r>
            <a:r>
              <a:rPr sz="1800" dirty="0">
                <a:latin typeface="Arial MT"/>
                <a:cs typeface="Arial MT"/>
              </a:rPr>
              <a:t> as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necessary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304110" y="3413094"/>
            <a:ext cx="12065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ROUTE(S):</a:t>
            </a:r>
            <a:endParaRPr sz="18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535885" y="3781394"/>
            <a:ext cx="203327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i="1" spc="-5" dirty="0">
                <a:latin typeface="Arial"/>
                <a:cs typeface="Arial"/>
              </a:rPr>
              <a:t>IM</a:t>
            </a:r>
            <a:r>
              <a:rPr sz="1800" i="1" spc="-25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or</a:t>
            </a:r>
            <a:r>
              <a:rPr sz="1800" i="1" spc="-25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subcutaneous</a:t>
            </a:r>
            <a:endParaRPr sz="18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304110" y="4424014"/>
            <a:ext cx="3574415" cy="1028700"/>
          </a:xfrm>
          <a:prstGeom prst="rect">
            <a:avLst/>
          </a:prstGeom>
        </p:spPr>
        <p:txBody>
          <a:bodyPr vert="horz" wrap="square" lIns="0" tIns="1066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sz="1800" b="1" spc="-15" dirty="0">
                <a:latin typeface="Arial"/>
                <a:cs typeface="Arial"/>
              </a:rPr>
              <a:t>INDICATIONS:</a:t>
            </a:r>
            <a:endParaRPr sz="1800">
              <a:latin typeface="Arial"/>
              <a:cs typeface="Arial"/>
            </a:endParaRPr>
          </a:p>
          <a:p>
            <a:pPr marL="244475" marR="5080">
              <a:lnSpc>
                <a:spcPts val="2100"/>
              </a:lnSpc>
              <a:spcBef>
                <a:spcPts val="860"/>
              </a:spcBef>
            </a:pPr>
            <a:r>
              <a:rPr sz="1800" dirty="0">
                <a:latin typeface="Arial MT"/>
                <a:cs typeface="Arial MT"/>
              </a:rPr>
              <a:t>Emergency </a:t>
            </a:r>
            <a:r>
              <a:rPr sz="1800" spc="-5" dirty="0">
                <a:latin typeface="Arial MT"/>
                <a:cs typeface="Arial MT"/>
              </a:rPr>
              <a:t>treatment </a:t>
            </a:r>
            <a:r>
              <a:rPr sz="1800" dirty="0">
                <a:latin typeface="Arial MT"/>
                <a:cs typeface="Arial MT"/>
              </a:rPr>
              <a:t>of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anaphylaxis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allergic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reactions.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2313442" y="5013371"/>
            <a:ext cx="114300" cy="538480"/>
          </a:xfrm>
          <a:custGeom>
            <a:avLst/>
            <a:gdLst/>
            <a:ahLst/>
            <a:cxnLst/>
            <a:rect l="l" t="t" r="r" b="b"/>
            <a:pathLst>
              <a:path w="114300" h="538479">
                <a:moveTo>
                  <a:pt x="0" y="537909"/>
                </a:moveTo>
                <a:lnTo>
                  <a:pt x="0" y="0"/>
                </a:lnTo>
                <a:lnTo>
                  <a:pt x="114300" y="0"/>
                </a:lnTo>
                <a:lnTo>
                  <a:pt x="114300" y="537909"/>
                </a:lnTo>
                <a:lnTo>
                  <a:pt x="0" y="537909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6251351" y="1977994"/>
            <a:ext cx="25361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 dirty="0">
                <a:latin typeface="Arial"/>
                <a:cs typeface="Arial"/>
              </a:rPr>
              <a:t>CONTRAINDICATIONS</a:t>
            </a:r>
            <a:r>
              <a:rPr sz="1800" spc="-10" dirty="0">
                <a:latin typeface="Arial MT"/>
                <a:cs typeface="Arial MT"/>
              </a:rPr>
              <a:t>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505371" y="2362343"/>
            <a:ext cx="5721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Microsoft Sans Serif"/>
                <a:cs typeface="Microsoft Sans Serif"/>
              </a:rPr>
              <a:t>No</a:t>
            </a:r>
            <a:r>
              <a:rPr sz="1800" dirty="0">
                <a:latin typeface="Microsoft Sans Serif"/>
                <a:cs typeface="Microsoft Sans Serif"/>
              </a:rPr>
              <a:t>ne</a:t>
            </a:r>
            <a:endParaRPr sz="1800">
              <a:latin typeface="Microsoft Sans Serif"/>
              <a:cs typeface="Microsoft Sans Serif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251351" y="2899543"/>
            <a:ext cx="30822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POTENTIAL</a:t>
            </a:r>
            <a:r>
              <a:rPr sz="1800" b="1" spc="-5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SIDE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EFFECTS</a:t>
            </a:r>
            <a:r>
              <a:rPr sz="1800" spc="-5" dirty="0">
                <a:latin typeface="Arial MT"/>
                <a:cs typeface="Arial MT"/>
              </a:rPr>
              <a:t>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524401" y="3283891"/>
            <a:ext cx="4138295" cy="1137920"/>
          </a:xfrm>
          <a:prstGeom prst="rect">
            <a:avLst/>
          </a:prstGeom>
        </p:spPr>
        <p:txBody>
          <a:bodyPr vert="horz" wrap="square" lIns="0" tIns="6985" rIns="0" bIns="0" rtlCol="0">
            <a:spAutoFit/>
          </a:bodyPr>
          <a:lstStyle/>
          <a:p>
            <a:pPr marL="12700" marR="5080">
              <a:lnSpc>
                <a:spcPct val="101899"/>
              </a:lnSpc>
              <a:spcBef>
                <a:spcPts val="55"/>
              </a:spcBef>
            </a:pPr>
            <a:r>
              <a:rPr sz="1800" spc="-20" dirty="0">
                <a:latin typeface="Microsoft Sans Serif"/>
                <a:cs typeface="Microsoft Sans Serif"/>
              </a:rPr>
              <a:t>Anxiety,</a:t>
            </a:r>
            <a:r>
              <a:rPr sz="1800" spc="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restlessness,</a:t>
            </a:r>
            <a:r>
              <a:rPr sz="1800" spc="5" dirty="0">
                <a:latin typeface="Microsoft Sans Serif"/>
                <a:cs typeface="Microsoft Sans Serif"/>
              </a:rPr>
              <a:t> </a:t>
            </a:r>
            <a:r>
              <a:rPr sz="1800" spc="-15" dirty="0">
                <a:latin typeface="Microsoft Sans Serif"/>
                <a:cs typeface="Microsoft Sans Serif"/>
              </a:rPr>
              <a:t>tremor,</a:t>
            </a:r>
            <a:r>
              <a:rPr sz="1800" spc="10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weakness, </a:t>
            </a:r>
            <a:r>
              <a:rPr sz="1800" spc="-46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dizziness,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sweating,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palpitations,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spc="-20" dirty="0">
                <a:latin typeface="Microsoft Sans Serif"/>
                <a:cs typeface="Microsoft Sans Serif"/>
              </a:rPr>
              <a:t>pallor, </a:t>
            </a:r>
            <a:r>
              <a:rPr sz="1800" spc="-15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nausea</a:t>
            </a:r>
            <a:r>
              <a:rPr sz="1800" spc="10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and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vomiting,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headache, </a:t>
            </a:r>
            <a:r>
              <a:rPr sz="1800" spc="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disorientation,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and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tachycardia</a:t>
            </a:r>
            <a:endParaRPr sz="1800">
              <a:latin typeface="Microsoft Sans Serif"/>
              <a:cs typeface="Microsoft Sans Serif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6298765" y="2381334"/>
            <a:ext cx="114300" cy="280670"/>
          </a:xfrm>
          <a:custGeom>
            <a:avLst/>
            <a:gdLst/>
            <a:ahLst/>
            <a:cxnLst/>
            <a:rect l="l" t="t" r="r" b="b"/>
            <a:pathLst>
              <a:path w="114300" h="280669">
                <a:moveTo>
                  <a:pt x="0" y="280481"/>
                </a:moveTo>
                <a:lnTo>
                  <a:pt x="0" y="0"/>
                </a:lnTo>
                <a:lnTo>
                  <a:pt x="114300" y="0"/>
                </a:lnTo>
                <a:lnTo>
                  <a:pt x="114300" y="280481"/>
                </a:lnTo>
                <a:lnTo>
                  <a:pt x="0" y="280481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6293811" y="3330527"/>
            <a:ext cx="114300" cy="1044575"/>
          </a:xfrm>
          <a:custGeom>
            <a:avLst/>
            <a:gdLst/>
            <a:ahLst/>
            <a:cxnLst/>
            <a:rect l="l" t="t" r="r" b="b"/>
            <a:pathLst>
              <a:path w="114300" h="1044575">
                <a:moveTo>
                  <a:pt x="0" y="1044000"/>
                </a:moveTo>
                <a:lnTo>
                  <a:pt x="0" y="0"/>
                </a:lnTo>
                <a:lnTo>
                  <a:pt x="114300" y="0"/>
                </a:lnTo>
                <a:lnTo>
                  <a:pt x="114300" y="1044000"/>
                </a:lnTo>
                <a:lnTo>
                  <a:pt x="0" y="104400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6" name="object 16"/>
          <p:cNvGrpSpPr/>
          <p:nvPr/>
        </p:nvGrpSpPr>
        <p:grpSpPr>
          <a:xfrm>
            <a:off x="374904" y="1805391"/>
            <a:ext cx="2233295" cy="3928110"/>
            <a:chOff x="374904" y="1805391"/>
            <a:chExt cx="2233295" cy="3928110"/>
          </a:xfrm>
        </p:grpSpPr>
        <p:sp>
          <p:nvSpPr>
            <p:cNvPr id="17" name="object 17"/>
            <p:cNvSpPr/>
            <p:nvPr/>
          </p:nvSpPr>
          <p:spPr>
            <a:xfrm>
              <a:off x="2313432" y="2385516"/>
              <a:ext cx="114300" cy="1752600"/>
            </a:xfrm>
            <a:custGeom>
              <a:avLst/>
              <a:gdLst/>
              <a:ahLst/>
              <a:cxnLst/>
              <a:rect l="l" t="t" r="r" b="b"/>
              <a:pathLst>
                <a:path w="114300" h="1752600">
                  <a:moveTo>
                    <a:pt x="114300" y="1478838"/>
                  </a:moveTo>
                  <a:lnTo>
                    <a:pt x="0" y="1478838"/>
                  </a:lnTo>
                  <a:lnTo>
                    <a:pt x="0" y="1752523"/>
                  </a:lnTo>
                  <a:lnTo>
                    <a:pt x="114300" y="1752523"/>
                  </a:lnTo>
                  <a:lnTo>
                    <a:pt x="114300" y="1478838"/>
                  </a:lnTo>
                  <a:close/>
                </a:path>
                <a:path w="114300" h="1752600">
                  <a:moveTo>
                    <a:pt x="114300" y="0"/>
                  </a:moveTo>
                  <a:lnTo>
                    <a:pt x="0" y="0"/>
                  </a:lnTo>
                  <a:lnTo>
                    <a:pt x="0" y="769162"/>
                  </a:lnTo>
                  <a:lnTo>
                    <a:pt x="114300" y="769162"/>
                  </a:lnTo>
                  <a:lnTo>
                    <a:pt x="114300" y="0"/>
                  </a:lnTo>
                  <a:close/>
                </a:path>
              </a:pathLst>
            </a:custGeom>
            <a:solidFill>
              <a:srgbClr val="92192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" name="object 1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74904" y="1805391"/>
              <a:ext cx="2232799" cy="2232799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06420" y="4038191"/>
              <a:ext cx="1695179" cy="1695179"/>
            </a:xfrm>
            <a:prstGeom prst="rect">
              <a:avLst/>
            </a:prstGeom>
          </p:spPr>
        </p:pic>
      </p:grpSp>
      <p:sp>
        <p:nvSpPr>
          <p:cNvPr id="20" name="object 20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 txBox="1"/>
          <p:nvPr/>
        </p:nvSpPr>
        <p:spPr>
          <a:xfrm>
            <a:off x="6452332" y="6045215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832549" y="6058982"/>
            <a:ext cx="131318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7083615" y="6058981"/>
            <a:ext cx="36449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4" name="object 2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18</a:t>
            </a:fld>
            <a:endParaRPr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</a:t>
            </a:r>
            <a:r>
              <a:rPr dirty="0"/>
              <a:t> </a:t>
            </a:r>
            <a:r>
              <a:rPr spc="-40" dirty="0"/>
              <a:t>11:</a:t>
            </a:r>
            <a:r>
              <a:rPr dirty="0"/>
              <a:t> </a:t>
            </a:r>
            <a:r>
              <a:rPr spc="-5" dirty="0"/>
              <a:t>Hemorrhagic</a:t>
            </a:r>
            <a:r>
              <a:rPr spc="5" dirty="0"/>
              <a:t> </a:t>
            </a:r>
            <a:r>
              <a:rPr spc="-5" dirty="0"/>
              <a:t>Shock</a:t>
            </a:r>
            <a:r>
              <a:rPr dirty="0"/>
              <a:t> </a:t>
            </a:r>
            <a:r>
              <a:rPr spc="-5" dirty="0"/>
              <a:t>Fluid</a:t>
            </a:r>
            <a:r>
              <a:rPr dirty="0"/>
              <a:t> </a:t>
            </a:r>
            <a:r>
              <a:rPr spc="-5" dirty="0"/>
              <a:t>Resuscitation</a:t>
            </a:r>
            <a:r>
              <a:rPr dirty="0"/>
              <a:t> </a:t>
            </a:r>
            <a:r>
              <a:rPr spc="-5" dirty="0"/>
              <a:t>in 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944499" y="715160"/>
            <a:ext cx="8382634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solidFill>
                  <a:srgbClr val="921928"/>
                </a:solidFill>
                <a:latin typeface="Arial"/>
                <a:cs typeface="Arial"/>
              </a:rPr>
              <a:t>EPINEPHRINE</a:t>
            </a:r>
            <a:r>
              <a:rPr sz="3600" b="1" spc="-13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3600" b="1" spc="-25" dirty="0">
                <a:latin typeface="Arial"/>
                <a:cs typeface="Arial"/>
              </a:rPr>
              <a:t>ADMINISTRATION</a:t>
            </a:r>
            <a:r>
              <a:rPr sz="3600" b="1" spc="5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cont.</a:t>
            </a:r>
            <a:endParaRPr sz="36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254870" y="1966959"/>
            <a:ext cx="33401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0" dirty="0">
                <a:latin typeface="Arial"/>
                <a:cs typeface="Arial"/>
              </a:rPr>
              <a:t>TACTICAL</a:t>
            </a:r>
            <a:r>
              <a:rPr sz="1800" b="1" spc="-55" dirty="0">
                <a:latin typeface="Arial"/>
                <a:cs typeface="Arial"/>
              </a:rPr>
              <a:t> </a:t>
            </a:r>
            <a:r>
              <a:rPr sz="1800" b="1" spc="-15" dirty="0">
                <a:latin typeface="Arial"/>
                <a:cs typeface="Arial"/>
              </a:rPr>
              <a:t>CONSIDERATIONS: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486645" y="2335259"/>
            <a:ext cx="4410075" cy="22682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130"/>
              </a:lnSpc>
              <a:spcBef>
                <a:spcPts val="100"/>
              </a:spcBef>
            </a:pPr>
            <a:r>
              <a:rPr sz="1800" dirty="0">
                <a:latin typeface="Arial MT"/>
                <a:cs typeface="Arial MT"/>
              </a:rPr>
              <a:t>Adult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EpiPens®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deliver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recommended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ts val="2130"/>
              </a:lnSpc>
            </a:pPr>
            <a:r>
              <a:rPr sz="1800" spc="-5" dirty="0">
                <a:latin typeface="Arial MT"/>
                <a:cs typeface="Arial MT"/>
              </a:rPr>
              <a:t>0.3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mg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IM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dose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ts val="2100"/>
              </a:lnSpc>
              <a:spcBef>
                <a:spcPts val="860"/>
              </a:spcBef>
            </a:pPr>
            <a:r>
              <a:rPr sz="1800" spc="-5" dirty="0">
                <a:latin typeface="Arial MT"/>
                <a:cs typeface="Arial MT"/>
              </a:rPr>
              <a:t>Casualties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hemorrhagic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shock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have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poor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tissue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perfusion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their extremities </a:t>
            </a:r>
            <a:r>
              <a:rPr sz="1800" dirty="0">
                <a:latin typeface="Arial MT"/>
                <a:cs typeface="Arial MT"/>
              </a:rPr>
              <a:t> reducing </a:t>
            </a:r>
            <a:r>
              <a:rPr sz="1800" spc="-5" dirty="0">
                <a:latin typeface="Arial MT"/>
                <a:cs typeface="Arial MT"/>
              </a:rPr>
              <a:t>the </a:t>
            </a:r>
            <a:r>
              <a:rPr sz="1800" dirty="0">
                <a:latin typeface="Arial MT"/>
                <a:cs typeface="Arial MT"/>
              </a:rPr>
              <a:t>delivery of epinephrine; use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large muscle groups closest </a:t>
            </a:r>
            <a:r>
              <a:rPr sz="1800" spc="-5" dirty="0">
                <a:latin typeface="Arial MT"/>
                <a:cs typeface="Arial MT"/>
              </a:rPr>
              <a:t>to the torso </a:t>
            </a:r>
            <a:r>
              <a:rPr sz="1800" dirty="0">
                <a:latin typeface="Arial MT"/>
                <a:cs typeface="Arial MT"/>
              </a:rPr>
              <a:t>(in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order of </a:t>
            </a:r>
            <a:r>
              <a:rPr sz="1800" spc="-5" dirty="0">
                <a:latin typeface="Arial MT"/>
                <a:cs typeface="Arial MT"/>
              </a:rPr>
              <a:t>preference: thigh </a:t>
            </a:r>
            <a:r>
              <a:rPr sz="1800" dirty="0">
                <a:latin typeface="Arial MT"/>
                <a:cs typeface="Arial MT"/>
              </a:rPr>
              <a:t>&gt; </a:t>
            </a:r>
            <a:r>
              <a:rPr sz="1800" spc="-5" dirty="0">
                <a:latin typeface="Arial MT"/>
                <a:cs typeface="Arial MT"/>
              </a:rPr>
              <a:t>deltoid </a:t>
            </a:r>
            <a:r>
              <a:rPr sz="1800" dirty="0">
                <a:latin typeface="Arial MT"/>
                <a:cs typeface="Arial MT"/>
              </a:rPr>
              <a:t>&gt;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gluteal).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6288299" y="2410636"/>
            <a:ext cx="114300" cy="490855"/>
          </a:xfrm>
          <a:custGeom>
            <a:avLst/>
            <a:gdLst/>
            <a:ahLst/>
            <a:cxnLst/>
            <a:rect l="l" t="t" r="r" b="b"/>
            <a:pathLst>
              <a:path w="114300" h="490855">
                <a:moveTo>
                  <a:pt x="0" y="490557"/>
                </a:moveTo>
                <a:lnTo>
                  <a:pt x="0" y="0"/>
                </a:lnTo>
                <a:lnTo>
                  <a:pt x="114300" y="0"/>
                </a:lnTo>
                <a:lnTo>
                  <a:pt x="114300" y="490557"/>
                </a:lnTo>
                <a:lnTo>
                  <a:pt x="0" y="49055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6288298" y="3083937"/>
            <a:ext cx="114300" cy="1292860"/>
          </a:xfrm>
          <a:custGeom>
            <a:avLst/>
            <a:gdLst/>
            <a:ahLst/>
            <a:cxnLst/>
            <a:rect l="l" t="t" r="r" b="b"/>
            <a:pathLst>
              <a:path w="114300" h="1292860">
                <a:moveTo>
                  <a:pt x="0" y="1292467"/>
                </a:moveTo>
                <a:lnTo>
                  <a:pt x="0" y="0"/>
                </a:lnTo>
                <a:lnTo>
                  <a:pt x="114300" y="0"/>
                </a:lnTo>
                <a:lnTo>
                  <a:pt x="114300" y="1292467"/>
                </a:lnTo>
                <a:lnTo>
                  <a:pt x="0" y="129246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1377243" y="1979909"/>
            <a:ext cx="2552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latin typeface="Arial"/>
                <a:cs typeface="Arial"/>
              </a:rPr>
              <a:t>DRUG</a:t>
            </a:r>
            <a:r>
              <a:rPr sz="1800" b="1" spc="-5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INTERACTIONS: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599493" y="2364258"/>
            <a:ext cx="3799840" cy="1417320"/>
          </a:xfrm>
          <a:prstGeom prst="rect">
            <a:avLst/>
          </a:prstGeom>
        </p:spPr>
        <p:txBody>
          <a:bodyPr vert="horz" wrap="square" lIns="0" tIns="6985" rIns="0" bIns="0" rtlCol="0">
            <a:spAutoFit/>
          </a:bodyPr>
          <a:lstStyle/>
          <a:p>
            <a:pPr marL="12700" marR="5080">
              <a:lnSpc>
                <a:spcPct val="101899"/>
              </a:lnSpc>
              <a:spcBef>
                <a:spcPts val="55"/>
              </a:spcBef>
            </a:pPr>
            <a:r>
              <a:rPr sz="1800" spc="-5" dirty="0">
                <a:latin typeface="Microsoft Sans Serif"/>
                <a:cs typeface="Microsoft Sans Serif"/>
              </a:rPr>
              <a:t>Antihypertensives</a:t>
            </a:r>
            <a:r>
              <a:rPr sz="1800" spc="5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reduce</a:t>
            </a:r>
            <a:r>
              <a:rPr sz="1800" spc="1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the</a:t>
            </a:r>
            <a:r>
              <a:rPr sz="1800" spc="5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pressor </a:t>
            </a:r>
            <a:r>
              <a:rPr sz="1800" spc="-459" dirty="0">
                <a:latin typeface="Microsoft Sans Serif"/>
                <a:cs typeface="Microsoft Sans Serif"/>
              </a:rPr>
              <a:t> </a:t>
            </a:r>
            <a:r>
              <a:rPr sz="1800" spc="-10" dirty="0">
                <a:latin typeface="Microsoft Sans Serif"/>
                <a:cs typeface="Microsoft Sans Serif"/>
              </a:rPr>
              <a:t>effects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of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epinephrine,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thyroid </a:t>
            </a:r>
            <a:r>
              <a:rPr sz="1800" dirty="0">
                <a:latin typeface="Microsoft Sans Serif"/>
                <a:cs typeface="Microsoft Sans Serif"/>
              </a:rPr>
              <a:t> hormones, </a:t>
            </a:r>
            <a:r>
              <a:rPr sz="1800" spc="-5" dirty="0">
                <a:latin typeface="Microsoft Sans Serif"/>
                <a:cs typeface="Microsoft Sans Serif"/>
              </a:rPr>
              <a:t>antihistamines</a:t>
            </a:r>
            <a:r>
              <a:rPr sz="1800" spc="5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and</a:t>
            </a:r>
            <a:r>
              <a:rPr sz="1800" spc="5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some </a:t>
            </a:r>
            <a:r>
              <a:rPr sz="1800" spc="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anti-arrhythmic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medications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increase </a:t>
            </a:r>
            <a:r>
              <a:rPr sz="1800" spc="-465" dirty="0">
                <a:latin typeface="Microsoft Sans Serif"/>
                <a:cs typeface="Microsoft Sans Serif"/>
              </a:rPr>
              <a:t> </a:t>
            </a:r>
            <a:r>
              <a:rPr sz="1800" spc="-10" dirty="0">
                <a:latin typeface="Microsoft Sans Serif"/>
                <a:cs typeface="Microsoft Sans Serif"/>
              </a:rPr>
              <a:t>its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arrhythmogenic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spc="-10" dirty="0">
                <a:latin typeface="Microsoft Sans Serif"/>
                <a:cs typeface="Microsoft Sans Serif"/>
              </a:rPr>
              <a:t>effects</a:t>
            </a:r>
            <a:endParaRPr sz="1800">
              <a:latin typeface="Microsoft Sans Serif"/>
              <a:cs typeface="Microsoft Sans Serif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377243" y="4024609"/>
            <a:ext cx="28282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 dirty="0">
                <a:latin typeface="Arial"/>
                <a:cs typeface="Arial"/>
              </a:rPr>
              <a:t>ONSET/PEAK/DURATION</a:t>
            </a:r>
            <a:r>
              <a:rPr sz="1800" spc="-10" dirty="0">
                <a:latin typeface="Arial MT"/>
                <a:cs typeface="Arial MT"/>
              </a:rPr>
              <a:t>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599493" y="4408958"/>
            <a:ext cx="3119755" cy="579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solidFill>
                  <a:srgbClr val="1D1D1B"/>
                </a:solidFill>
                <a:latin typeface="Microsoft Sans Serif"/>
                <a:cs typeface="Microsoft Sans Serif"/>
              </a:rPr>
              <a:t>15-30</a:t>
            </a:r>
            <a:r>
              <a:rPr sz="1800" spc="10" dirty="0">
                <a:solidFill>
                  <a:srgbClr val="1D1D1B"/>
                </a:solidFill>
                <a:latin typeface="Microsoft Sans Serif"/>
                <a:cs typeface="Microsoft Sans Serif"/>
              </a:rPr>
              <a:t> </a:t>
            </a:r>
            <a:r>
              <a:rPr sz="1800" dirty="0">
                <a:solidFill>
                  <a:srgbClr val="1D1D1B"/>
                </a:solidFill>
                <a:latin typeface="Microsoft Sans Serif"/>
                <a:cs typeface="Microsoft Sans Serif"/>
              </a:rPr>
              <a:t>sec</a:t>
            </a:r>
            <a:r>
              <a:rPr sz="1800" spc="10" dirty="0">
                <a:solidFill>
                  <a:srgbClr val="1D1D1B"/>
                </a:solidFill>
                <a:latin typeface="Microsoft Sans Serif"/>
                <a:cs typeface="Microsoft Sans Serif"/>
              </a:rPr>
              <a:t> </a:t>
            </a:r>
            <a:r>
              <a:rPr sz="1800" spc="-5" dirty="0">
                <a:solidFill>
                  <a:srgbClr val="1D1D1B"/>
                </a:solidFill>
                <a:latin typeface="Microsoft Sans Serif"/>
                <a:cs typeface="Microsoft Sans Serif"/>
              </a:rPr>
              <a:t>(IM&lt;subcutaneous)/</a:t>
            </a:r>
            <a:endParaRPr sz="1800">
              <a:latin typeface="Microsoft Sans Serif"/>
              <a:cs typeface="Microsoft Sans Serif"/>
            </a:endParaRPr>
          </a:p>
          <a:p>
            <a:pPr marL="12700">
              <a:lnSpc>
                <a:spcPct val="100000"/>
              </a:lnSpc>
              <a:spcBef>
                <a:spcPts val="40"/>
              </a:spcBef>
            </a:pPr>
            <a:r>
              <a:rPr sz="1800" dirty="0">
                <a:solidFill>
                  <a:srgbClr val="1D1D1B"/>
                </a:solidFill>
                <a:latin typeface="Microsoft Sans Serif"/>
                <a:cs typeface="Microsoft Sans Serif"/>
              </a:rPr>
              <a:t>20</a:t>
            </a:r>
            <a:r>
              <a:rPr sz="1800" spc="5" dirty="0">
                <a:solidFill>
                  <a:srgbClr val="1D1D1B"/>
                </a:solidFill>
                <a:latin typeface="Microsoft Sans Serif"/>
                <a:cs typeface="Microsoft Sans Serif"/>
              </a:rPr>
              <a:t> </a:t>
            </a:r>
            <a:r>
              <a:rPr sz="1800" dirty="0">
                <a:solidFill>
                  <a:srgbClr val="1D1D1B"/>
                </a:solidFill>
                <a:latin typeface="Microsoft Sans Serif"/>
                <a:cs typeface="Microsoft Sans Serif"/>
              </a:rPr>
              <a:t>sec</a:t>
            </a:r>
            <a:r>
              <a:rPr sz="1800" spc="10" dirty="0">
                <a:solidFill>
                  <a:srgbClr val="1D1D1B"/>
                </a:solidFill>
                <a:latin typeface="Microsoft Sans Serif"/>
                <a:cs typeface="Microsoft Sans Serif"/>
              </a:rPr>
              <a:t> </a:t>
            </a:r>
            <a:r>
              <a:rPr sz="1800" spc="-5" dirty="0">
                <a:solidFill>
                  <a:srgbClr val="1D1D1B"/>
                </a:solidFill>
                <a:latin typeface="Microsoft Sans Serif"/>
                <a:cs typeface="Microsoft Sans Serif"/>
              </a:rPr>
              <a:t>to</a:t>
            </a:r>
            <a:r>
              <a:rPr sz="1800" spc="10" dirty="0">
                <a:solidFill>
                  <a:srgbClr val="1D1D1B"/>
                </a:solidFill>
                <a:latin typeface="Microsoft Sans Serif"/>
                <a:cs typeface="Microsoft Sans Serif"/>
              </a:rPr>
              <a:t> </a:t>
            </a:r>
            <a:r>
              <a:rPr sz="1800" dirty="0">
                <a:solidFill>
                  <a:srgbClr val="1D1D1B"/>
                </a:solidFill>
                <a:latin typeface="Microsoft Sans Serif"/>
                <a:cs typeface="Microsoft Sans Serif"/>
              </a:rPr>
              <a:t>4</a:t>
            </a:r>
            <a:r>
              <a:rPr sz="1800" spc="10" dirty="0">
                <a:solidFill>
                  <a:srgbClr val="1D1D1B"/>
                </a:solidFill>
                <a:latin typeface="Microsoft Sans Serif"/>
                <a:cs typeface="Microsoft Sans Serif"/>
              </a:rPr>
              <a:t> </a:t>
            </a:r>
            <a:r>
              <a:rPr sz="1800" spc="-5" dirty="0">
                <a:solidFill>
                  <a:srgbClr val="1D1D1B"/>
                </a:solidFill>
                <a:latin typeface="Microsoft Sans Serif"/>
                <a:cs typeface="Microsoft Sans Serif"/>
              </a:rPr>
              <a:t>min/5-10</a:t>
            </a:r>
            <a:r>
              <a:rPr sz="1800" spc="10" dirty="0">
                <a:solidFill>
                  <a:srgbClr val="1D1D1B"/>
                </a:solidFill>
                <a:latin typeface="Microsoft Sans Serif"/>
                <a:cs typeface="Microsoft Sans Serif"/>
              </a:rPr>
              <a:t> </a:t>
            </a:r>
            <a:r>
              <a:rPr sz="1800" spc="-5" dirty="0">
                <a:solidFill>
                  <a:srgbClr val="1D1D1B"/>
                </a:solidFill>
                <a:latin typeface="Microsoft Sans Serif"/>
                <a:cs typeface="Microsoft Sans Serif"/>
              </a:rPr>
              <a:t>min</a:t>
            </a:r>
            <a:endParaRPr sz="1800">
              <a:latin typeface="Microsoft Sans Serif"/>
              <a:cs typeface="Microsoft Sans Serif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1389081" y="4424314"/>
            <a:ext cx="114300" cy="490855"/>
          </a:xfrm>
          <a:custGeom>
            <a:avLst/>
            <a:gdLst/>
            <a:ahLst/>
            <a:cxnLst/>
            <a:rect l="l" t="t" r="r" b="b"/>
            <a:pathLst>
              <a:path w="114300" h="490854">
                <a:moveTo>
                  <a:pt x="0" y="490557"/>
                </a:moveTo>
                <a:lnTo>
                  <a:pt x="0" y="0"/>
                </a:lnTo>
                <a:lnTo>
                  <a:pt x="114300" y="0"/>
                </a:lnTo>
                <a:lnTo>
                  <a:pt x="114300" y="490557"/>
                </a:lnTo>
                <a:lnTo>
                  <a:pt x="0" y="49055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1389081" y="2441362"/>
            <a:ext cx="114300" cy="1289050"/>
          </a:xfrm>
          <a:custGeom>
            <a:avLst/>
            <a:gdLst/>
            <a:ahLst/>
            <a:cxnLst/>
            <a:rect l="l" t="t" r="r" b="b"/>
            <a:pathLst>
              <a:path w="114300" h="1289050">
                <a:moveTo>
                  <a:pt x="0" y="1288807"/>
                </a:moveTo>
                <a:lnTo>
                  <a:pt x="0" y="0"/>
                </a:lnTo>
                <a:lnTo>
                  <a:pt x="114300" y="0"/>
                </a:lnTo>
                <a:lnTo>
                  <a:pt x="114300" y="1288807"/>
                </a:lnTo>
                <a:lnTo>
                  <a:pt x="0" y="128880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6452332" y="6045215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832549" y="6058982"/>
            <a:ext cx="131318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7083615" y="6058981"/>
            <a:ext cx="36449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9" name="object 1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19</a:t>
            </a:fld>
            <a:endParaRPr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</a:t>
            </a:r>
            <a:r>
              <a:rPr dirty="0"/>
              <a:t> </a:t>
            </a:r>
            <a:r>
              <a:rPr spc="-40" dirty="0"/>
              <a:t>11:</a:t>
            </a:r>
            <a:r>
              <a:rPr dirty="0"/>
              <a:t> </a:t>
            </a:r>
            <a:r>
              <a:rPr spc="-5" dirty="0"/>
              <a:t>Hemorrhagic</a:t>
            </a:r>
            <a:r>
              <a:rPr spc="5" dirty="0"/>
              <a:t> </a:t>
            </a:r>
            <a:r>
              <a:rPr spc="-5" dirty="0"/>
              <a:t>Shock</a:t>
            </a:r>
            <a:r>
              <a:rPr dirty="0"/>
              <a:t> </a:t>
            </a:r>
            <a:r>
              <a:rPr spc="-5" dirty="0"/>
              <a:t>Fluid</a:t>
            </a:r>
            <a:r>
              <a:rPr dirty="0"/>
              <a:t> </a:t>
            </a:r>
            <a:r>
              <a:rPr spc="-5" dirty="0"/>
              <a:t>Resuscitation</a:t>
            </a:r>
            <a:r>
              <a:rPr dirty="0"/>
              <a:t> </a:t>
            </a:r>
            <a:r>
              <a:rPr spc="-5" dirty="0"/>
              <a:t>in 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354615" y="715160"/>
            <a:ext cx="6433820" cy="1587500"/>
          </a:xfrm>
          <a:prstGeom prst="rect">
            <a:avLst/>
          </a:prstGeom>
        </p:spPr>
        <p:txBody>
          <a:bodyPr vert="horz" wrap="square" lIns="0" tIns="84455" rIns="0" bIns="0" rtlCol="0">
            <a:spAutoFit/>
          </a:bodyPr>
          <a:lstStyle/>
          <a:p>
            <a:pPr marL="1816735" marR="396240" indent="-284480">
              <a:lnSpc>
                <a:spcPts val="3790"/>
              </a:lnSpc>
              <a:spcBef>
                <a:spcPts val="665"/>
              </a:spcBef>
            </a:pPr>
            <a:r>
              <a:rPr sz="3600" b="1" dirty="0">
                <a:solidFill>
                  <a:srgbClr val="921928"/>
                </a:solidFill>
                <a:latin typeface="Arial"/>
                <a:cs typeface="Arial"/>
              </a:rPr>
              <a:t>D</a:t>
            </a:r>
            <a:r>
              <a:rPr sz="3600" b="1" spc="-5" dirty="0">
                <a:solidFill>
                  <a:srgbClr val="921928"/>
                </a:solidFill>
                <a:latin typeface="Arial"/>
                <a:cs typeface="Arial"/>
              </a:rPr>
              <a:t>I</a:t>
            </a:r>
            <a:r>
              <a:rPr sz="3600" b="1" dirty="0">
                <a:solidFill>
                  <a:srgbClr val="921928"/>
                </a:solidFill>
                <a:latin typeface="Arial"/>
                <a:cs typeface="Arial"/>
              </a:rPr>
              <a:t>PHENHYDRAM</a:t>
            </a:r>
            <a:r>
              <a:rPr sz="3600" b="1" spc="-5" dirty="0">
                <a:solidFill>
                  <a:srgbClr val="921928"/>
                </a:solidFill>
                <a:latin typeface="Arial"/>
                <a:cs typeface="Arial"/>
              </a:rPr>
              <a:t>I</a:t>
            </a:r>
            <a:r>
              <a:rPr sz="3600" b="1" dirty="0">
                <a:solidFill>
                  <a:srgbClr val="921928"/>
                </a:solidFill>
                <a:latin typeface="Arial"/>
                <a:cs typeface="Arial"/>
              </a:rPr>
              <a:t>NE  </a:t>
            </a:r>
            <a:r>
              <a:rPr sz="3600" b="1" spc="-25" dirty="0">
                <a:latin typeface="Arial"/>
                <a:cs typeface="Arial"/>
              </a:rPr>
              <a:t>ADMINISTRATION</a:t>
            </a:r>
            <a:endParaRPr sz="3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989"/>
              </a:spcBef>
              <a:tabLst>
                <a:tab pos="3909695" algn="l"/>
              </a:tabLst>
            </a:pPr>
            <a:r>
              <a:rPr sz="1800" b="1" spc="-5" dirty="0">
                <a:latin typeface="Arial"/>
                <a:cs typeface="Arial"/>
              </a:rPr>
              <a:t>DOSAGE(S):	</a:t>
            </a:r>
            <a:r>
              <a:rPr sz="1800" b="1" spc="-10" dirty="0">
                <a:latin typeface="Arial"/>
                <a:cs typeface="Arial"/>
              </a:rPr>
              <a:t>CONTRAINDICATIONS</a:t>
            </a:r>
            <a:r>
              <a:rPr sz="1800" spc="-10" dirty="0">
                <a:latin typeface="Arial MT"/>
                <a:cs typeface="Arial MT"/>
              </a:rPr>
              <a:t>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586390" y="2370738"/>
            <a:ext cx="3291204" cy="10998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dirty="0">
                <a:latin typeface="Arial MT"/>
                <a:cs typeface="Arial MT"/>
              </a:rPr>
              <a:t>25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mg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initial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dose,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may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consider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50 mg based on clinical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situation; </a:t>
            </a:r>
            <a:r>
              <a:rPr sz="1800" dirty="0">
                <a:latin typeface="Arial MT"/>
                <a:cs typeface="Arial MT"/>
              </a:rPr>
              <a:t>repeat q 4-6 hr prn;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max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daily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dose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300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mg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354615" y="3704238"/>
            <a:ext cx="12065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ROUTE(S):</a:t>
            </a:r>
            <a:endParaRPr sz="18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586390" y="4072538"/>
            <a:ext cx="3240405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i="1" spc="-5" dirty="0">
                <a:latin typeface="Arial"/>
                <a:cs typeface="Arial"/>
              </a:rPr>
              <a:t>IM</a:t>
            </a:r>
            <a:r>
              <a:rPr sz="1800" i="1" spc="-2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or</a:t>
            </a:r>
            <a:r>
              <a:rPr sz="1800" i="1" spc="-2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slow</a:t>
            </a:r>
            <a:r>
              <a:rPr sz="1800" i="1" spc="-15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IV/IO</a:t>
            </a:r>
            <a:r>
              <a:rPr sz="1800" i="1" spc="-2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push</a:t>
            </a:r>
            <a:r>
              <a:rPr sz="1800" i="1" spc="-1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(over</a:t>
            </a:r>
            <a:r>
              <a:rPr sz="1800" i="1" spc="-2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one </a:t>
            </a:r>
            <a:r>
              <a:rPr sz="1800" i="1" spc="-484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minute)</a:t>
            </a:r>
            <a:endParaRPr sz="18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354615" y="4707538"/>
            <a:ext cx="15709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5" dirty="0">
                <a:latin typeface="Arial"/>
                <a:cs typeface="Arial"/>
              </a:rPr>
              <a:t>INDICATIONS: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586390" y="5075838"/>
            <a:ext cx="3279140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dirty="0">
                <a:latin typeface="Arial MT"/>
                <a:cs typeface="Arial MT"/>
              </a:rPr>
              <a:t>Emergency </a:t>
            </a:r>
            <a:r>
              <a:rPr sz="1800" spc="-5" dirty="0">
                <a:latin typeface="Arial MT"/>
                <a:cs typeface="Arial MT"/>
              </a:rPr>
              <a:t>treatment </a:t>
            </a:r>
            <a:r>
              <a:rPr sz="1800" dirty="0">
                <a:latin typeface="Arial MT"/>
                <a:cs typeface="Arial MT"/>
              </a:rPr>
              <a:t>of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anaphylaxis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allergic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reactions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2363947" y="5280928"/>
            <a:ext cx="114300" cy="538480"/>
          </a:xfrm>
          <a:custGeom>
            <a:avLst/>
            <a:gdLst/>
            <a:ahLst/>
            <a:cxnLst/>
            <a:rect l="l" t="t" r="r" b="b"/>
            <a:pathLst>
              <a:path w="114300" h="538479">
                <a:moveTo>
                  <a:pt x="0" y="537909"/>
                </a:moveTo>
                <a:lnTo>
                  <a:pt x="0" y="0"/>
                </a:lnTo>
                <a:lnTo>
                  <a:pt x="114300" y="0"/>
                </a:lnTo>
                <a:lnTo>
                  <a:pt x="114300" y="537909"/>
                </a:lnTo>
                <a:lnTo>
                  <a:pt x="0" y="537909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6482353" y="2386786"/>
            <a:ext cx="4244975" cy="858519"/>
          </a:xfrm>
          <a:prstGeom prst="rect">
            <a:avLst/>
          </a:prstGeom>
        </p:spPr>
        <p:txBody>
          <a:bodyPr vert="horz" wrap="square" lIns="0" tIns="6985" rIns="0" bIns="0" rtlCol="0">
            <a:spAutoFit/>
          </a:bodyPr>
          <a:lstStyle/>
          <a:p>
            <a:pPr marL="12700" marR="5080">
              <a:lnSpc>
                <a:spcPct val="101899"/>
              </a:lnSpc>
              <a:spcBef>
                <a:spcPts val="55"/>
              </a:spcBef>
            </a:pPr>
            <a:r>
              <a:rPr sz="1800" spc="-5" dirty="0">
                <a:latin typeface="Microsoft Sans Serif"/>
                <a:cs typeface="Microsoft Sans Serif"/>
              </a:rPr>
              <a:t>Documented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hypersensitivity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to </a:t>
            </a:r>
            <a:r>
              <a:rPr sz="180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diphenhydramine,</a:t>
            </a:r>
            <a:r>
              <a:rPr sz="1800" spc="3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breastfeeding</a:t>
            </a:r>
            <a:r>
              <a:rPr sz="1800" spc="4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mothers, </a:t>
            </a:r>
            <a:r>
              <a:rPr sz="1800" spc="-465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use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spc="-10" dirty="0">
                <a:latin typeface="Microsoft Sans Serif"/>
                <a:cs typeface="Microsoft Sans Serif"/>
              </a:rPr>
              <a:t>in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pregnancy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spc="-10" dirty="0">
                <a:latin typeface="Microsoft Sans Serif"/>
                <a:cs typeface="Microsoft Sans Serif"/>
              </a:rPr>
              <a:t>if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clearly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needed</a:t>
            </a:r>
            <a:endParaRPr sz="1800">
              <a:latin typeface="Microsoft Sans Serif"/>
              <a:cs typeface="Microsoft Sans Serif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270904" y="3526461"/>
            <a:ext cx="30822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POTENTIAL</a:t>
            </a:r>
            <a:r>
              <a:rPr sz="1800" b="1" spc="-5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SIDE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EFFECTS</a:t>
            </a:r>
            <a:r>
              <a:rPr sz="1800" spc="-5" dirty="0">
                <a:latin typeface="Arial MT"/>
                <a:cs typeface="Arial MT"/>
              </a:rPr>
              <a:t>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501091" y="3910808"/>
            <a:ext cx="3923029" cy="1137920"/>
          </a:xfrm>
          <a:prstGeom prst="rect">
            <a:avLst/>
          </a:prstGeom>
        </p:spPr>
        <p:txBody>
          <a:bodyPr vert="horz" wrap="square" lIns="0" tIns="6985" rIns="0" bIns="0" rtlCol="0">
            <a:spAutoFit/>
          </a:bodyPr>
          <a:lstStyle/>
          <a:p>
            <a:pPr marL="12700" marR="5080">
              <a:lnSpc>
                <a:spcPct val="101899"/>
              </a:lnSpc>
              <a:spcBef>
                <a:spcPts val="55"/>
              </a:spcBef>
            </a:pPr>
            <a:r>
              <a:rPr sz="1800" spc="-5" dirty="0">
                <a:latin typeface="Microsoft Sans Serif"/>
                <a:cs typeface="Microsoft Sans Serif"/>
              </a:rPr>
              <a:t>Sedation/somnolence/sleepiness, </a:t>
            </a:r>
            <a:r>
              <a:rPr sz="180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drowsiness,</a:t>
            </a:r>
            <a:r>
              <a:rPr sz="1800" spc="2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unsteadiness,</a:t>
            </a:r>
            <a:r>
              <a:rPr sz="1800" spc="2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dizziness, </a:t>
            </a:r>
            <a:r>
              <a:rPr sz="1800" dirty="0">
                <a:latin typeface="Microsoft Sans Serif"/>
                <a:cs typeface="Microsoft Sans Serif"/>
              </a:rPr>
              <a:t> headache,</a:t>
            </a:r>
            <a:r>
              <a:rPr sz="1800" spc="10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rare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extrapyramidal</a:t>
            </a:r>
            <a:r>
              <a:rPr sz="1800" spc="10" dirty="0">
                <a:latin typeface="Microsoft Sans Serif"/>
                <a:cs typeface="Microsoft Sans Serif"/>
              </a:rPr>
              <a:t> </a:t>
            </a:r>
            <a:r>
              <a:rPr sz="1800" spc="-10" dirty="0">
                <a:latin typeface="Microsoft Sans Serif"/>
                <a:cs typeface="Microsoft Sans Serif"/>
              </a:rPr>
              <a:t>effects, </a:t>
            </a:r>
            <a:r>
              <a:rPr sz="1800" spc="-459" dirty="0">
                <a:latin typeface="Microsoft Sans Serif"/>
                <a:cs typeface="Microsoft Sans Serif"/>
              </a:rPr>
              <a:t> </a:t>
            </a:r>
            <a:r>
              <a:rPr sz="1800" spc="-15" dirty="0">
                <a:latin typeface="Microsoft Sans Serif"/>
                <a:cs typeface="Microsoft Sans Serif"/>
              </a:rPr>
              <a:t>tremor,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or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convulsions</a:t>
            </a:r>
            <a:endParaRPr sz="1800">
              <a:latin typeface="Microsoft Sans Serif"/>
              <a:cs typeface="Microsoft Sans Serif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6290643" y="2444405"/>
            <a:ext cx="114300" cy="763270"/>
          </a:xfrm>
          <a:custGeom>
            <a:avLst/>
            <a:gdLst/>
            <a:ahLst/>
            <a:cxnLst/>
            <a:rect l="l" t="t" r="r" b="b"/>
            <a:pathLst>
              <a:path w="114300" h="763269">
                <a:moveTo>
                  <a:pt x="0" y="763250"/>
                </a:moveTo>
                <a:lnTo>
                  <a:pt x="0" y="0"/>
                </a:lnTo>
                <a:lnTo>
                  <a:pt x="114300" y="0"/>
                </a:lnTo>
                <a:lnTo>
                  <a:pt x="114300" y="763250"/>
                </a:lnTo>
                <a:lnTo>
                  <a:pt x="0" y="76325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2363947" y="4196519"/>
            <a:ext cx="114300" cy="452120"/>
          </a:xfrm>
          <a:custGeom>
            <a:avLst/>
            <a:gdLst/>
            <a:ahLst/>
            <a:cxnLst/>
            <a:rect l="l" t="t" r="r" b="b"/>
            <a:pathLst>
              <a:path w="114300" h="452120">
                <a:moveTo>
                  <a:pt x="0" y="451680"/>
                </a:moveTo>
                <a:lnTo>
                  <a:pt x="0" y="0"/>
                </a:lnTo>
                <a:lnTo>
                  <a:pt x="114300" y="0"/>
                </a:lnTo>
                <a:lnTo>
                  <a:pt x="114300" y="451680"/>
                </a:lnTo>
                <a:lnTo>
                  <a:pt x="0" y="45168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2363947" y="2438979"/>
            <a:ext cx="114300" cy="1029969"/>
          </a:xfrm>
          <a:custGeom>
            <a:avLst/>
            <a:gdLst/>
            <a:ahLst/>
            <a:cxnLst/>
            <a:rect l="l" t="t" r="r" b="b"/>
            <a:pathLst>
              <a:path w="114300" h="1029970">
                <a:moveTo>
                  <a:pt x="0" y="1029744"/>
                </a:moveTo>
                <a:lnTo>
                  <a:pt x="0" y="0"/>
                </a:lnTo>
                <a:lnTo>
                  <a:pt x="114300" y="0"/>
                </a:lnTo>
                <a:lnTo>
                  <a:pt x="114300" y="1029744"/>
                </a:lnTo>
                <a:lnTo>
                  <a:pt x="0" y="1029744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8" name="object 1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9758" y="2153569"/>
            <a:ext cx="1093947" cy="2286153"/>
          </a:xfrm>
          <a:prstGeom prst="rect">
            <a:avLst/>
          </a:prstGeom>
        </p:spPr>
      </p:pic>
      <p:sp>
        <p:nvSpPr>
          <p:cNvPr id="19" name="object 19"/>
          <p:cNvSpPr/>
          <p:nvPr/>
        </p:nvSpPr>
        <p:spPr>
          <a:xfrm>
            <a:off x="6290643" y="3955341"/>
            <a:ext cx="114300" cy="1029969"/>
          </a:xfrm>
          <a:custGeom>
            <a:avLst/>
            <a:gdLst/>
            <a:ahLst/>
            <a:cxnLst/>
            <a:rect l="l" t="t" r="r" b="b"/>
            <a:pathLst>
              <a:path w="114300" h="1029970">
                <a:moveTo>
                  <a:pt x="0" y="1029744"/>
                </a:moveTo>
                <a:lnTo>
                  <a:pt x="0" y="0"/>
                </a:lnTo>
                <a:lnTo>
                  <a:pt x="114300" y="0"/>
                </a:lnTo>
                <a:lnTo>
                  <a:pt x="114300" y="1029744"/>
                </a:lnTo>
                <a:lnTo>
                  <a:pt x="0" y="1029744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 txBox="1"/>
          <p:nvPr/>
        </p:nvSpPr>
        <p:spPr>
          <a:xfrm>
            <a:off x="6452332" y="6045215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832549" y="6058982"/>
            <a:ext cx="131318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7083615" y="6058981"/>
            <a:ext cx="36449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3" name="object 2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20</a:t>
            </a:fld>
            <a:endParaRPr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</a:t>
            </a:r>
            <a:r>
              <a:rPr dirty="0"/>
              <a:t> </a:t>
            </a:r>
            <a:r>
              <a:rPr spc="-40" dirty="0"/>
              <a:t>11:</a:t>
            </a:r>
            <a:r>
              <a:rPr dirty="0"/>
              <a:t> </a:t>
            </a:r>
            <a:r>
              <a:rPr spc="-5" dirty="0"/>
              <a:t>Hemorrhagic</a:t>
            </a:r>
            <a:r>
              <a:rPr spc="5" dirty="0"/>
              <a:t> </a:t>
            </a:r>
            <a:r>
              <a:rPr spc="-5" dirty="0"/>
              <a:t>Shock</a:t>
            </a:r>
            <a:r>
              <a:rPr dirty="0"/>
              <a:t> </a:t>
            </a:r>
            <a:r>
              <a:rPr spc="-5" dirty="0"/>
              <a:t>Fluid</a:t>
            </a:r>
            <a:r>
              <a:rPr dirty="0"/>
              <a:t> </a:t>
            </a:r>
            <a:r>
              <a:rPr spc="-5" dirty="0"/>
              <a:t>Resuscitation</a:t>
            </a:r>
            <a:r>
              <a:rPr dirty="0"/>
              <a:t> </a:t>
            </a:r>
            <a:r>
              <a:rPr spc="-5" dirty="0"/>
              <a:t>in 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681680" y="724241"/>
            <a:ext cx="2908300" cy="596900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2700" marR="5080" indent="182245">
              <a:lnSpc>
                <a:spcPts val="2080"/>
              </a:lnSpc>
              <a:spcBef>
                <a:spcPts val="450"/>
              </a:spcBef>
            </a:pPr>
            <a:r>
              <a:rPr sz="2000" b="1" spc="5" dirty="0">
                <a:solidFill>
                  <a:srgbClr val="921928"/>
                </a:solidFill>
                <a:latin typeface="Arial"/>
                <a:cs typeface="Arial"/>
              </a:rPr>
              <a:t>DIPHENHYDRAMINE </a:t>
            </a:r>
            <a:r>
              <a:rPr sz="2000" b="1" spc="1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ADMINISTRATION</a:t>
            </a:r>
            <a:r>
              <a:rPr sz="2000" b="1" spc="-65" dirty="0">
                <a:latin typeface="Arial"/>
                <a:cs typeface="Arial"/>
              </a:rPr>
              <a:t> </a:t>
            </a:r>
            <a:r>
              <a:rPr sz="2000" b="1" spc="5" dirty="0">
                <a:latin typeface="Arial"/>
                <a:cs typeface="Arial"/>
              </a:rPr>
              <a:t>cont.</a:t>
            </a:r>
            <a:endParaRPr sz="20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223842" y="1979909"/>
            <a:ext cx="33401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0" dirty="0">
                <a:latin typeface="Arial"/>
                <a:cs typeface="Arial"/>
              </a:rPr>
              <a:t>TACTICAL</a:t>
            </a:r>
            <a:r>
              <a:rPr sz="1800" b="1" spc="-55" dirty="0">
                <a:latin typeface="Arial"/>
                <a:cs typeface="Arial"/>
              </a:rPr>
              <a:t> </a:t>
            </a:r>
            <a:r>
              <a:rPr sz="1800" b="1" spc="-15" dirty="0">
                <a:latin typeface="Arial"/>
                <a:cs typeface="Arial"/>
              </a:rPr>
              <a:t>CONSIDERATIONS: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454031" y="2364258"/>
            <a:ext cx="4893310" cy="3174365"/>
          </a:xfrm>
          <a:prstGeom prst="rect">
            <a:avLst/>
          </a:prstGeom>
        </p:spPr>
        <p:txBody>
          <a:bodyPr vert="horz" wrap="square" lIns="0" tIns="19685" rIns="0" bIns="0" rtlCol="0">
            <a:spAutoFit/>
          </a:bodyPr>
          <a:lstStyle/>
          <a:p>
            <a:pPr marL="12700" marR="5080">
              <a:lnSpc>
                <a:spcPct val="97500"/>
              </a:lnSpc>
              <a:spcBef>
                <a:spcPts val="155"/>
              </a:spcBef>
            </a:pPr>
            <a:r>
              <a:rPr sz="1800" spc="-5" dirty="0">
                <a:latin typeface="Arial MT"/>
                <a:cs typeface="Arial MT"/>
              </a:rPr>
              <a:t>There </a:t>
            </a:r>
            <a:r>
              <a:rPr sz="1800" dirty="0">
                <a:latin typeface="Arial MT"/>
                <a:cs typeface="Arial MT"/>
              </a:rPr>
              <a:t>is no evidence </a:t>
            </a:r>
            <a:r>
              <a:rPr sz="1800" spc="-5" dirty="0">
                <a:latin typeface="Arial MT"/>
                <a:cs typeface="Arial MT"/>
              </a:rPr>
              <a:t>to </a:t>
            </a:r>
            <a:r>
              <a:rPr sz="1800" dirty="0">
                <a:latin typeface="Arial MT"/>
                <a:cs typeface="Arial MT"/>
              </a:rPr>
              <a:t>support H1</a:t>
            </a:r>
            <a:r>
              <a:rPr sz="1800" dirty="0">
                <a:latin typeface="Lucida Sans Unicode"/>
                <a:cs typeface="Lucida Sans Unicode"/>
              </a:rPr>
              <a:t>‐ </a:t>
            </a:r>
            <a:r>
              <a:rPr sz="1800" spc="5" dirty="0">
                <a:latin typeface="Lucida Sans Unicode"/>
                <a:cs typeface="Lucida Sans Unicode"/>
              </a:rPr>
              <a:t> </a:t>
            </a:r>
            <a:r>
              <a:rPr sz="1800" spc="-5" dirty="0">
                <a:latin typeface="Arial MT"/>
                <a:cs typeface="Arial MT"/>
              </a:rPr>
              <a:t>antihistamines</a:t>
            </a:r>
            <a:r>
              <a:rPr sz="1800" spc="5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alone</a:t>
            </a:r>
            <a:r>
              <a:rPr sz="1800" spc="6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</a:t>
            </a:r>
            <a:r>
              <a:rPr sz="1800" spc="6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emergency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management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anaphylaxis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–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diphenhydramine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should only be used as an adjunct </a:t>
            </a:r>
            <a:r>
              <a:rPr sz="1800" spc="-5" dirty="0">
                <a:latin typeface="Arial MT"/>
                <a:cs typeface="Arial MT"/>
              </a:rPr>
              <a:t>to </a:t>
            </a:r>
            <a:r>
              <a:rPr sz="1800" dirty="0">
                <a:latin typeface="Arial MT"/>
                <a:cs typeface="Arial MT"/>
              </a:rPr>
              <a:t> epinephrine during anaphylaxis </a:t>
            </a:r>
            <a:r>
              <a:rPr sz="1800" spc="-5" dirty="0">
                <a:latin typeface="Arial MT"/>
                <a:cs typeface="Arial MT"/>
              </a:rPr>
              <a:t>management;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 </a:t>
            </a:r>
            <a:r>
              <a:rPr sz="1800" dirty="0">
                <a:latin typeface="Arial MT"/>
                <a:cs typeface="Arial MT"/>
              </a:rPr>
              <a:t>slower onset and longer </a:t>
            </a:r>
            <a:r>
              <a:rPr sz="1800" spc="-5" dirty="0">
                <a:latin typeface="Arial MT"/>
                <a:cs typeface="Arial MT"/>
              </a:rPr>
              <a:t>duration </a:t>
            </a:r>
            <a:r>
              <a:rPr sz="1800" dirty="0">
                <a:latin typeface="Arial MT"/>
                <a:cs typeface="Arial MT"/>
              </a:rPr>
              <a:t>may help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sustain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effects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 </a:t>
            </a:r>
            <a:r>
              <a:rPr sz="1800" spc="-5" dirty="0">
                <a:latin typeface="Arial MT"/>
                <a:cs typeface="Arial MT"/>
              </a:rPr>
              <a:t>successful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treatment.</a:t>
            </a:r>
            <a:endParaRPr sz="1800">
              <a:latin typeface="Arial MT"/>
              <a:cs typeface="Arial MT"/>
            </a:endParaRPr>
          </a:p>
          <a:p>
            <a:pPr marL="12700" marR="1047750">
              <a:lnSpc>
                <a:spcPts val="2100"/>
              </a:lnSpc>
              <a:spcBef>
                <a:spcPts val="860"/>
              </a:spcBef>
            </a:pPr>
            <a:r>
              <a:rPr sz="1800" spc="-5" dirty="0">
                <a:latin typeface="Arial MT"/>
                <a:cs typeface="Arial MT"/>
              </a:rPr>
              <a:t>Useful for </a:t>
            </a:r>
            <a:r>
              <a:rPr sz="1800" dirty="0">
                <a:latin typeface="Arial MT"/>
                <a:cs typeface="Arial MT"/>
              </a:rPr>
              <a:t>minor </a:t>
            </a:r>
            <a:r>
              <a:rPr sz="1800" spc="-5" dirty="0">
                <a:latin typeface="Arial MT"/>
                <a:cs typeface="Arial MT"/>
              </a:rPr>
              <a:t>reactions that </a:t>
            </a:r>
            <a:r>
              <a:rPr sz="1800" dirty="0">
                <a:latin typeface="Arial MT"/>
                <a:cs typeface="Arial MT"/>
              </a:rPr>
              <a:t>are not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life-threatening</a:t>
            </a:r>
            <a:endParaRPr sz="1800">
              <a:latin typeface="Arial MT"/>
              <a:cs typeface="Arial MT"/>
            </a:endParaRPr>
          </a:p>
          <a:p>
            <a:pPr marL="12700" marR="716915">
              <a:lnSpc>
                <a:spcPts val="2100"/>
              </a:lnSpc>
              <a:spcBef>
                <a:spcPts val="800"/>
              </a:spcBef>
            </a:pPr>
            <a:r>
              <a:rPr sz="1800" spc="-5" dirty="0">
                <a:latin typeface="Arial MT"/>
                <a:cs typeface="Arial MT"/>
              </a:rPr>
              <a:t>Casualty </a:t>
            </a:r>
            <a:r>
              <a:rPr sz="1800" dirty="0">
                <a:latin typeface="Arial MT"/>
                <a:cs typeface="Arial MT"/>
              </a:rPr>
              <a:t>weapons, </a:t>
            </a:r>
            <a:r>
              <a:rPr sz="1800" spc="-5" dirty="0">
                <a:latin typeface="Arial MT"/>
                <a:cs typeface="Arial MT"/>
              </a:rPr>
              <a:t>communications, </a:t>
            </a:r>
            <a:r>
              <a:rPr sz="1800" dirty="0">
                <a:latin typeface="Arial MT"/>
                <a:cs typeface="Arial MT"/>
              </a:rPr>
              <a:t>and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sensitive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equipment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should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secured.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5248052" y="4458072"/>
            <a:ext cx="114300" cy="490855"/>
          </a:xfrm>
          <a:custGeom>
            <a:avLst/>
            <a:gdLst/>
            <a:ahLst/>
            <a:cxnLst/>
            <a:rect l="l" t="t" r="r" b="b"/>
            <a:pathLst>
              <a:path w="114300" h="490854">
                <a:moveTo>
                  <a:pt x="0" y="490557"/>
                </a:moveTo>
                <a:lnTo>
                  <a:pt x="0" y="0"/>
                </a:lnTo>
                <a:lnTo>
                  <a:pt x="114300" y="0"/>
                </a:lnTo>
                <a:lnTo>
                  <a:pt x="114300" y="490557"/>
                </a:lnTo>
                <a:lnTo>
                  <a:pt x="0" y="49055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5248052" y="2441362"/>
            <a:ext cx="114300" cy="1840864"/>
          </a:xfrm>
          <a:custGeom>
            <a:avLst/>
            <a:gdLst/>
            <a:ahLst/>
            <a:cxnLst/>
            <a:rect l="l" t="t" r="r" b="b"/>
            <a:pathLst>
              <a:path w="114300" h="1840864">
                <a:moveTo>
                  <a:pt x="0" y="1840350"/>
                </a:moveTo>
                <a:lnTo>
                  <a:pt x="0" y="0"/>
                </a:lnTo>
                <a:lnTo>
                  <a:pt x="114300" y="0"/>
                </a:lnTo>
                <a:lnTo>
                  <a:pt x="114300" y="1840350"/>
                </a:lnTo>
                <a:lnTo>
                  <a:pt x="0" y="184035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1326065" y="1979909"/>
            <a:ext cx="2552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latin typeface="Arial"/>
                <a:cs typeface="Arial"/>
              </a:rPr>
              <a:t>DRUG</a:t>
            </a:r>
            <a:r>
              <a:rPr sz="1800" b="1" spc="-5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INTERACTIONS: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548315" y="2364258"/>
            <a:ext cx="3100705" cy="1417320"/>
          </a:xfrm>
          <a:prstGeom prst="rect">
            <a:avLst/>
          </a:prstGeom>
        </p:spPr>
        <p:txBody>
          <a:bodyPr vert="horz" wrap="square" lIns="0" tIns="6985" rIns="0" bIns="0" rtlCol="0">
            <a:spAutoFit/>
          </a:bodyPr>
          <a:lstStyle/>
          <a:p>
            <a:pPr marL="12700" marR="5080">
              <a:lnSpc>
                <a:spcPct val="101899"/>
              </a:lnSpc>
              <a:spcBef>
                <a:spcPts val="55"/>
              </a:spcBef>
            </a:pPr>
            <a:r>
              <a:rPr sz="1800" spc="-5" dirty="0">
                <a:latin typeface="Microsoft Sans Serif"/>
                <a:cs typeface="Microsoft Sans Serif"/>
              </a:rPr>
              <a:t>Accentuates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spc="-10" dirty="0">
                <a:latin typeface="Microsoft Sans Serif"/>
                <a:cs typeface="Microsoft Sans Serif"/>
              </a:rPr>
              <a:t>effects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of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other </a:t>
            </a:r>
            <a:r>
              <a:rPr sz="180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medications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that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cause </a:t>
            </a:r>
            <a:r>
              <a:rPr sz="1800" spc="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drowsiness</a:t>
            </a:r>
            <a:r>
              <a:rPr sz="1800" dirty="0">
                <a:latin typeface="Microsoft Sans Serif"/>
                <a:cs typeface="Microsoft Sans Serif"/>
              </a:rPr>
              <a:t> or decreased </a:t>
            </a:r>
            <a:r>
              <a:rPr sz="1800" spc="-5" dirty="0">
                <a:latin typeface="Microsoft Sans Serif"/>
                <a:cs typeface="Microsoft Sans Serif"/>
              </a:rPr>
              <a:t>level </a:t>
            </a:r>
            <a:r>
              <a:rPr sz="1800" spc="-459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of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consciousness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(sedatives, </a:t>
            </a:r>
            <a:r>
              <a:rPr sz="180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hypnotics)</a:t>
            </a:r>
            <a:endParaRPr sz="1800">
              <a:latin typeface="Microsoft Sans Serif"/>
              <a:cs typeface="Microsoft Sans Serif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326065" y="4024609"/>
            <a:ext cx="28282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 dirty="0">
                <a:latin typeface="Arial"/>
                <a:cs typeface="Arial"/>
              </a:rPr>
              <a:t>ONSET/PEAK/DURATION</a:t>
            </a:r>
            <a:r>
              <a:rPr sz="1800" spc="-10" dirty="0">
                <a:latin typeface="Arial MT"/>
                <a:cs typeface="Arial MT"/>
              </a:rPr>
              <a:t>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548315" y="4408958"/>
            <a:ext cx="2719070" cy="579120"/>
          </a:xfrm>
          <a:prstGeom prst="rect">
            <a:avLst/>
          </a:prstGeom>
        </p:spPr>
        <p:txBody>
          <a:bodyPr vert="horz" wrap="square" lIns="0" tIns="6985" rIns="0" bIns="0" rtlCol="0">
            <a:spAutoFit/>
          </a:bodyPr>
          <a:lstStyle/>
          <a:p>
            <a:pPr marL="12700" marR="5080">
              <a:lnSpc>
                <a:spcPct val="101899"/>
              </a:lnSpc>
              <a:spcBef>
                <a:spcPts val="55"/>
              </a:spcBef>
            </a:pPr>
            <a:r>
              <a:rPr sz="1800" dirty="0">
                <a:solidFill>
                  <a:srgbClr val="1D1D1B"/>
                </a:solidFill>
                <a:latin typeface="Microsoft Sans Serif"/>
                <a:cs typeface="Microsoft Sans Serif"/>
              </a:rPr>
              <a:t>10 sec-20 </a:t>
            </a:r>
            <a:r>
              <a:rPr sz="1800" spc="-5" dirty="0">
                <a:solidFill>
                  <a:srgbClr val="1D1D1B"/>
                </a:solidFill>
                <a:latin typeface="Microsoft Sans Serif"/>
                <a:cs typeface="Microsoft Sans Serif"/>
              </a:rPr>
              <a:t>min</a:t>
            </a:r>
            <a:r>
              <a:rPr sz="1800" dirty="0">
                <a:solidFill>
                  <a:srgbClr val="1D1D1B"/>
                </a:solidFill>
                <a:latin typeface="Microsoft Sans Serif"/>
                <a:cs typeface="Microsoft Sans Serif"/>
              </a:rPr>
              <a:t> </a:t>
            </a:r>
            <a:r>
              <a:rPr sz="1800" spc="-5" dirty="0">
                <a:solidFill>
                  <a:srgbClr val="1D1D1B"/>
                </a:solidFill>
                <a:latin typeface="Microsoft Sans Serif"/>
                <a:cs typeface="Microsoft Sans Serif"/>
              </a:rPr>
              <a:t>(IV&lt;IO&lt;IM)/ </a:t>
            </a:r>
            <a:r>
              <a:rPr sz="1800" spc="-465" dirty="0">
                <a:solidFill>
                  <a:srgbClr val="1D1D1B"/>
                </a:solidFill>
                <a:latin typeface="Microsoft Sans Serif"/>
                <a:cs typeface="Microsoft Sans Serif"/>
              </a:rPr>
              <a:t> </a:t>
            </a:r>
            <a:r>
              <a:rPr sz="1800" dirty="0">
                <a:solidFill>
                  <a:srgbClr val="1D1D1B"/>
                </a:solidFill>
                <a:latin typeface="Microsoft Sans Serif"/>
                <a:cs typeface="Microsoft Sans Serif"/>
              </a:rPr>
              <a:t>15</a:t>
            </a:r>
            <a:r>
              <a:rPr sz="1800" spc="15" dirty="0">
                <a:solidFill>
                  <a:srgbClr val="1D1D1B"/>
                </a:solidFill>
                <a:latin typeface="Microsoft Sans Serif"/>
                <a:cs typeface="Microsoft Sans Serif"/>
              </a:rPr>
              <a:t> </a:t>
            </a:r>
            <a:r>
              <a:rPr sz="1800" spc="-5" dirty="0">
                <a:solidFill>
                  <a:srgbClr val="1D1D1B"/>
                </a:solidFill>
                <a:latin typeface="Microsoft Sans Serif"/>
                <a:cs typeface="Microsoft Sans Serif"/>
              </a:rPr>
              <a:t>min-2</a:t>
            </a:r>
            <a:r>
              <a:rPr sz="1800" spc="15" dirty="0">
                <a:solidFill>
                  <a:srgbClr val="1D1D1B"/>
                </a:solidFill>
                <a:latin typeface="Microsoft Sans Serif"/>
                <a:cs typeface="Microsoft Sans Serif"/>
              </a:rPr>
              <a:t> </a:t>
            </a:r>
            <a:r>
              <a:rPr sz="1800" spc="-5" dirty="0">
                <a:solidFill>
                  <a:srgbClr val="1D1D1B"/>
                </a:solidFill>
                <a:latin typeface="Microsoft Sans Serif"/>
                <a:cs typeface="Microsoft Sans Serif"/>
              </a:rPr>
              <a:t>hr/2-6</a:t>
            </a:r>
            <a:r>
              <a:rPr sz="1800" spc="15" dirty="0">
                <a:solidFill>
                  <a:srgbClr val="1D1D1B"/>
                </a:solidFill>
                <a:latin typeface="Microsoft Sans Serif"/>
                <a:cs typeface="Microsoft Sans Serif"/>
              </a:rPr>
              <a:t> </a:t>
            </a:r>
            <a:r>
              <a:rPr sz="1800" dirty="0">
                <a:solidFill>
                  <a:srgbClr val="1D1D1B"/>
                </a:solidFill>
                <a:latin typeface="Microsoft Sans Serif"/>
                <a:cs typeface="Microsoft Sans Serif"/>
              </a:rPr>
              <a:t>hr</a:t>
            </a:r>
            <a:endParaRPr sz="1800">
              <a:latin typeface="Microsoft Sans Serif"/>
              <a:cs typeface="Microsoft Sans Serif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1352416" y="4429043"/>
            <a:ext cx="114300" cy="490855"/>
          </a:xfrm>
          <a:custGeom>
            <a:avLst/>
            <a:gdLst/>
            <a:ahLst/>
            <a:cxnLst/>
            <a:rect l="l" t="t" r="r" b="b"/>
            <a:pathLst>
              <a:path w="114300" h="490854">
                <a:moveTo>
                  <a:pt x="0" y="490557"/>
                </a:moveTo>
                <a:lnTo>
                  <a:pt x="0" y="0"/>
                </a:lnTo>
                <a:lnTo>
                  <a:pt x="114300" y="0"/>
                </a:lnTo>
                <a:lnTo>
                  <a:pt x="114300" y="490557"/>
                </a:lnTo>
                <a:lnTo>
                  <a:pt x="0" y="49055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1352416" y="2441362"/>
            <a:ext cx="114300" cy="1303655"/>
          </a:xfrm>
          <a:custGeom>
            <a:avLst/>
            <a:gdLst/>
            <a:ahLst/>
            <a:cxnLst/>
            <a:rect l="l" t="t" r="r" b="b"/>
            <a:pathLst>
              <a:path w="114300" h="1303654">
                <a:moveTo>
                  <a:pt x="0" y="1303323"/>
                </a:moveTo>
                <a:lnTo>
                  <a:pt x="0" y="0"/>
                </a:lnTo>
                <a:lnTo>
                  <a:pt x="114300" y="0"/>
                </a:lnTo>
                <a:lnTo>
                  <a:pt x="114300" y="1303323"/>
                </a:lnTo>
                <a:lnTo>
                  <a:pt x="0" y="1303323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5248052" y="5079447"/>
            <a:ext cx="114300" cy="490855"/>
          </a:xfrm>
          <a:custGeom>
            <a:avLst/>
            <a:gdLst/>
            <a:ahLst/>
            <a:cxnLst/>
            <a:rect l="l" t="t" r="r" b="b"/>
            <a:pathLst>
              <a:path w="114300" h="490854">
                <a:moveTo>
                  <a:pt x="0" y="490557"/>
                </a:moveTo>
                <a:lnTo>
                  <a:pt x="0" y="0"/>
                </a:lnTo>
                <a:lnTo>
                  <a:pt x="114300" y="0"/>
                </a:lnTo>
                <a:lnTo>
                  <a:pt x="114300" y="490557"/>
                </a:lnTo>
                <a:lnTo>
                  <a:pt x="0" y="49055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object 1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469419" y="4877263"/>
            <a:ext cx="1254764" cy="866120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608526" y="3778110"/>
            <a:ext cx="860569" cy="943850"/>
          </a:xfrm>
          <a:prstGeom prst="rect">
            <a:avLst/>
          </a:prstGeom>
        </p:spPr>
      </p:pic>
      <p:sp>
        <p:nvSpPr>
          <p:cNvPr id="19" name="object 19"/>
          <p:cNvSpPr txBox="1"/>
          <p:nvPr/>
        </p:nvSpPr>
        <p:spPr>
          <a:xfrm>
            <a:off x="6452332" y="6045215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832549" y="6058982"/>
            <a:ext cx="131318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7083615" y="6058981"/>
            <a:ext cx="36449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2" name="object 2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21</a:t>
            </a:fld>
            <a:endParaRPr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</a:t>
            </a:r>
            <a:r>
              <a:rPr dirty="0"/>
              <a:t> </a:t>
            </a:r>
            <a:r>
              <a:rPr spc="-40" dirty="0"/>
              <a:t>11:</a:t>
            </a:r>
            <a:r>
              <a:rPr dirty="0"/>
              <a:t> </a:t>
            </a:r>
            <a:r>
              <a:rPr spc="-5" dirty="0"/>
              <a:t>Hemorrhagic</a:t>
            </a:r>
            <a:r>
              <a:rPr spc="5" dirty="0"/>
              <a:t> </a:t>
            </a:r>
            <a:r>
              <a:rPr spc="-5" dirty="0"/>
              <a:t>Shock</a:t>
            </a:r>
            <a:r>
              <a:rPr dirty="0"/>
              <a:t> </a:t>
            </a:r>
            <a:r>
              <a:rPr spc="-5" dirty="0"/>
              <a:t>Fluid</a:t>
            </a:r>
            <a:r>
              <a:rPr dirty="0"/>
              <a:t> </a:t>
            </a:r>
            <a:r>
              <a:rPr spc="-5" dirty="0"/>
              <a:t>Resuscitation</a:t>
            </a:r>
            <a:r>
              <a:rPr dirty="0"/>
              <a:t> </a:t>
            </a:r>
            <a:r>
              <a:rPr spc="-5" dirty="0"/>
              <a:t>in 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572417" y="724241"/>
            <a:ext cx="3126740" cy="596900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462915" marR="5080" indent="-450850">
              <a:lnSpc>
                <a:spcPts val="2080"/>
              </a:lnSpc>
              <a:spcBef>
                <a:spcPts val="450"/>
              </a:spcBef>
            </a:pPr>
            <a:r>
              <a:rPr sz="2000" b="1" spc="5" dirty="0">
                <a:solidFill>
                  <a:srgbClr val="921928"/>
                </a:solidFill>
                <a:latin typeface="Arial"/>
                <a:cs typeface="Arial"/>
              </a:rPr>
              <a:t>METHYLPREDNISOLONE </a:t>
            </a:r>
            <a:r>
              <a:rPr sz="2000" b="1" spc="-54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ADMINISTRATION</a:t>
            </a:r>
            <a:endParaRPr sz="20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194187" y="3867434"/>
            <a:ext cx="30822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POTENTIAL</a:t>
            </a:r>
            <a:r>
              <a:rPr sz="1800" b="1" spc="-5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SIDE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EFFECTS</a:t>
            </a:r>
            <a:r>
              <a:rPr sz="1800" spc="-5" dirty="0">
                <a:latin typeface="Arial MT"/>
                <a:cs typeface="Arial MT"/>
              </a:rPr>
              <a:t>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424376" y="4251782"/>
            <a:ext cx="5477510" cy="1137920"/>
          </a:xfrm>
          <a:prstGeom prst="rect">
            <a:avLst/>
          </a:prstGeom>
        </p:spPr>
        <p:txBody>
          <a:bodyPr vert="horz" wrap="square" lIns="0" tIns="6985" rIns="0" bIns="0" rtlCol="0">
            <a:spAutoFit/>
          </a:bodyPr>
          <a:lstStyle/>
          <a:p>
            <a:pPr marL="12700" marR="5080">
              <a:lnSpc>
                <a:spcPct val="101899"/>
              </a:lnSpc>
              <a:spcBef>
                <a:spcPts val="55"/>
              </a:spcBef>
            </a:pPr>
            <a:r>
              <a:rPr sz="1800" spc="-5" dirty="0">
                <a:latin typeface="Microsoft Sans Serif"/>
                <a:cs typeface="Microsoft Sans Serif"/>
              </a:rPr>
              <a:t>Sodium</a:t>
            </a:r>
            <a:r>
              <a:rPr sz="1800" spc="3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retention,</a:t>
            </a:r>
            <a:r>
              <a:rPr sz="1800" spc="30" dirty="0">
                <a:latin typeface="Microsoft Sans Serif"/>
                <a:cs typeface="Microsoft Sans Serif"/>
              </a:rPr>
              <a:t> </a:t>
            </a:r>
            <a:r>
              <a:rPr sz="1800" spc="-10" dirty="0">
                <a:latin typeface="Microsoft Sans Serif"/>
                <a:cs typeface="Microsoft Sans Serif"/>
              </a:rPr>
              <a:t>fluid</a:t>
            </a:r>
            <a:r>
              <a:rPr sz="1800" spc="3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retention,</a:t>
            </a:r>
            <a:r>
              <a:rPr sz="1800" spc="3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potassium</a:t>
            </a:r>
            <a:r>
              <a:rPr sz="1800" spc="3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depletion, </a:t>
            </a:r>
            <a:r>
              <a:rPr sz="1800" spc="-459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hyperglycemia,</a:t>
            </a:r>
            <a:r>
              <a:rPr sz="1800" spc="2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increased</a:t>
            </a:r>
            <a:r>
              <a:rPr sz="1800" spc="2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liver</a:t>
            </a:r>
            <a:r>
              <a:rPr sz="1800" spc="3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function</a:t>
            </a:r>
            <a:r>
              <a:rPr sz="1800" spc="2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tests,</a:t>
            </a:r>
            <a:r>
              <a:rPr sz="1800" spc="2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muscle </a:t>
            </a:r>
            <a:r>
              <a:rPr sz="1800" dirty="0">
                <a:latin typeface="Microsoft Sans Serif"/>
                <a:cs typeface="Microsoft Sans Serif"/>
              </a:rPr>
              <a:t> weakness,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impaired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sweating,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pancreatitis, </a:t>
            </a:r>
            <a:r>
              <a:rPr sz="180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esophagitis,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urticaria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or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allergic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reactions</a:t>
            </a:r>
            <a:endParaRPr sz="1800">
              <a:latin typeface="Microsoft Sans Serif"/>
              <a:cs typeface="Microsoft Sans Serif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6194187" y="2168767"/>
            <a:ext cx="25361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 dirty="0">
                <a:latin typeface="Arial"/>
                <a:cs typeface="Arial"/>
              </a:rPr>
              <a:t>CONTRAINDICATIONS</a:t>
            </a:r>
            <a:r>
              <a:rPr sz="1800" spc="-10" dirty="0">
                <a:latin typeface="Arial MT"/>
                <a:cs typeface="Arial MT"/>
              </a:rPr>
              <a:t>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424376" y="2553116"/>
            <a:ext cx="5388610" cy="1137920"/>
          </a:xfrm>
          <a:prstGeom prst="rect">
            <a:avLst/>
          </a:prstGeom>
        </p:spPr>
        <p:txBody>
          <a:bodyPr vert="horz" wrap="square" lIns="0" tIns="6985" rIns="0" bIns="0" rtlCol="0">
            <a:spAutoFit/>
          </a:bodyPr>
          <a:lstStyle/>
          <a:p>
            <a:pPr marL="12700" marR="5080">
              <a:lnSpc>
                <a:spcPct val="101899"/>
              </a:lnSpc>
              <a:spcBef>
                <a:spcPts val="55"/>
              </a:spcBef>
            </a:pPr>
            <a:r>
              <a:rPr sz="1800" spc="-5" dirty="0">
                <a:latin typeface="Microsoft Sans Serif"/>
                <a:cs typeface="Microsoft Sans Serif"/>
              </a:rPr>
              <a:t>Systemic</a:t>
            </a:r>
            <a:r>
              <a:rPr sz="1800" spc="4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fungal</a:t>
            </a:r>
            <a:r>
              <a:rPr sz="1800" spc="4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infections</a:t>
            </a:r>
            <a:r>
              <a:rPr sz="1800" spc="45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and</a:t>
            </a:r>
            <a:r>
              <a:rPr sz="1800" spc="45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known </a:t>
            </a:r>
            <a:r>
              <a:rPr sz="1800" spc="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hypersensitivity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(prior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allergic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reaction);</a:t>
            </a:r>
            <a:r>
              <a:rPr sz="1800" spc="2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potential </a:t>
            </a:r>
            <a:r>
              <a:rPr sz="180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benefits</a:t>
            </a:r>
            <a:r>
              <a:rPr sz="1800" spc="10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may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warrant</a:t>
            </a:r>
            <a:r>
              <a:rPr sz="1800" spc="10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use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spc="-10" dirty="0">
                <a:latin typeface="Microsoft Sans Serif"/>
                <a:cs typeface="Microsoft Sans Serif"/>
              </a:rPr>
              <a:t>in</a:t>
            </a:r>
            <a:r>
              <a:rPr sz="1800" spc="10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pregnant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women</a:t>
            </a:r>
            <a:r>
              <a:rPr sz="1800" spc="1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despite </a:t>
            </a:r>
            <a:r>
              <a:rPr sz="1800" spc="-459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potential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risks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spc="-10" dirty="0">
                <a:latin typeface="Microsoft Sans Serif"/>
                <a:cs typeface="Microsoft Sans Serif"/>
              </a:rPr>
              <a:t>if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the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alternative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spc="-10" dirty="0">
                <a:latin typeface="Microsoft Sans Serif"/>
                <a:cs typeface="Microsoft Sans Serif"/>
              </a:rPr>
              <a:t>is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worse</a:t>
            </a:r>
            <a:endParaRPr sz="1800">
              <a:latin typeface="Microsoft Sans Serif"/>
              <a:cs typeface="Microsoft Sans Serif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6214054" y="2606301"/>
            <a:ext cx="114300" cy="1080135"/>
          </a:xfrm>
          <a:custGeom>
            <a:avLst/>
            <a:gdLst/>
            <a:ahLst/>
            <a:cxnLst/>
            <a:rect l="l" t="t" r="r" b="b"/>
            <a:pathLst>
              <a:path w="114300" h="1080135">
                <a:moveTo>
                  <a:pt x="0" y="1079999"/>
                </a:moveTo>
                <a:lnTo>
                  <a:pt x="0" y="0"/>
                </a:lnTo>
                <a:lnTo>
                  <a:pt x="114300" y="0"/>
                </a:lnTo>
                <a:lnTo>
                  <a:pt x="114300" y="1079999"/>
                </a:lnTo>
                <a:lnTo>
                  <a:pt x="0" y="1079999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2337563" y="2168767"/>
            <a:ext cx="13976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DOSAGE(S):</a:t>
            </a:r>
            <a:endParaRPr sz="18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569338" y="2537067"/>
            <a:ext cx="9912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Arial MT"/>
                <a:cs typeface="Arial MT"/>
              </a:rPr>
              <a:t>10-40</a:t>
            </a:r>
            <a:r>
              <a:rPr sz="1800" spc="-8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mg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337563" y="3070467"/>
            <a:ext cx="12065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ROUTE(S):</a:t>
            </a:r>
            <a:endParaRPr sz="18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569338" y="3438767"/>
            <a:ext cx="1931670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i="1" dirty="0">
                <a:latin typeface="Arial"/>
                <a:cs typeface="Arial"/>
              </a:rPr>
              <a:t>Slow</a:t>
            </a:r>
            <a:r>
              <a:rPr sz="1800" i="1" spc="-25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IV</a:t>
            </a:r>
            <a:r>
              <a:rPr sz="1800" i="1" spc="-2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or</a:t>
            </a:r>
            <a:r>
              <a:rPr sz="1800" i="1" spc="-30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IO</a:t>
            </a:r>
            <a:r>
              <a:rPr sz="1800" i="1" spc="-25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push </a:t>
            </a:r>
            <a:r>
              <a:rPr sz="1800" i="1" spc="-484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(over</a:t>
            </a:r>
            <a:r>
              <a:rPr sz="1800" i="1" spc="-25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one</a:t>
            </a:r>
            <a:r>
              <a:rPr sz="1800" i="1" spc="-20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minute)</a:t>
            </a:r>
            <a:endParaRPr sz="18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2337563" y="4073767"/>
            <a:ext cx="15709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5" dirty="0">
                <a:latin typeface="Arial"/>
                <a:cs typeface="Arial"/>
              </a:rPr>
              <a:t>INDICATIONS: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2569338" y="4458116"/>
            <a:ext cx="2618105" cy="579120"/>
          </a:xfrm>
          <a:prstGeom prst="rect">
            <a:avLst/>
          </a:prstGeom>
        </p:spPr>
        <p:txBody>
          <a:bodyPr vert="horz" wrap="square" lIns="0" tIns="6985" rIns="0" bIns="0" rtlCol="0">
            <a:spAutoFit/>
          </a:bodyPr>
          <a:lstStyle/>
          <a:p>
            <a:pPr marL="12700" marR="5080">
              <a:lnSpc>
                <a:spcPct val="101899"/>
              </a:lnSpc>
              <a:spcBef>
                <a:spcPts val="55"/>
              </a:spcBef>
            </a:pPr>
            <a:r>
              <a:rPr sz="1800" spc="-5" dirty="0">
                <a:latin typeface="Microsoft Sans Serif"/>
                <a:cs typeface="Microsoft Sans Serif"/>
              </a:rPr>
              <a:t>Blood </a:t>
            </a:r>
            <a:r>
              <a:rPr sz="1800" dirty="0">
                <a:latin typeface="Microsoft Sans Serif"/>
                <a:cs typeface="Microsoft Sans Serif"/>
              </a:rPr>
              <a:t>product </a:t>
            </a:r>
            <a:r>
              <a:rPr sz="1800" spc="-5" dirty="0">
                <a:latin typeface="Microsoft Sans Serif"/>
                <a:cs typeface="Microsoft Sans Serif"/>
              </a:rPr>
              <a:t>transfusion </a:t>
            </a:r>
            <a:r>
              <a:rPr sz="1800" spc="-46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anaphylactic</a:t>
            </a:r>
            <a:r>
              <a:rPr sz="1800" spc="1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reaction</a:t>
            </a:r>
            <a:endParaRPr sz="1800">
              <a:latin typeface="Microsoft Sans Serif"/>
              <a:cs typeface="Microsoft Sans Serif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2346896" y="4510511"/>
            <a:ext cx="114300" cy="538480"/>
          </a:xfrm>
          <a:custGeom>
            <a:avLst/>
            <a:gdLst/>
            <a:ahLst/>
            <a:cxnLst/>
            <a:rect l="l" t="t" r="r" b="b"/>
            <a:pathLst>
              <a:path w="114300" h="538479">
                <a:moveTo>
                  <a:pt x="0" y="537909"/>
                </a:moveTo>
                <a:lnTo>
                  <a:pt x="0" y="0"/>
                </a:lnTo>
                <a:lnTo>
                  <a:pt x="114300" y="0"/>
                </a:lnTo>
                <a:lnTo>
                  <a:pt x="114300" y="537909"/>
                </a:lnTo>
                <a:lnTo>
                  <a:pt x="0" y="537909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2346896" y="2576282"/>
            <a:ext cx="114300" cy="278130"/>
          </a:xfrm>
          <a:custGeom>
            <a:avLst/>
            <a:gdLst/>
            <a:ahLst/>
            <a:cxnLst/>
            <a:rect l="l" t="t" r="r" b="b"/>
            <a:pathLst>
              <a:path w="114300" h="278130">
                <a:moveTo>
                  <a:pt x="0" y="278101"/>
                </a:moveTo>
                <a:lnTo>
                  <a:pt x="0" y="0"/>
                </a:lnTo>
                <a:lnTo>
                  <a:pt x="114300" y="0"/>
                </a:lnTo>
                <a:lnTo>
                  <a:pt x="114300" y="278101"/>
                </a:lnTo>
                <a:lnTo>
                  <a:pt x="0" y="278101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2346896" y="3505783"/>
            <a:ext cx="114300" cy="538480"/>
          </a:xfrm>
          <a:custGeom>
            <a:avLst/>
            <a:gdLst/>
            <a:ahLst/>
            <a:cxnLst/>
            <a:rect l="l" t="t" r="r" b="b"/>
            <a:pathLst>
              <a:path w="114300" h="538479">
                <a:moveTo>
                  <a:pt x="0" y="537909"/>
                </a:moveTo>
                <a:lnTo>
                  <a:pt x="0" y="0"/>
                </a:lnTo>
                <a:lnTo>
                  <a:pt x="114300" y="0"/>
                </a:lnTo>
                <a:lnTo>
                  <a:pt x="114300" y="537909"/>
                </a:lnTo>
                <a:lnTo>
                  <a:pt x="0" y="537909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6205937" y="4281909"/>
            <a:ext cx="114300" cy="1080135"/>
          </a:xfrm>
          <a:custGeom>
            <a:avLst/>
            <a:gdLst/>
            <a:ahLst/>
            <a:cxnLst/>
            <a:rect l="l" t="t" r="r" b="b"/>
            <a:pathLst>
              <a:path w="114300" h="1080135">
                <a:moveTo>
                  <a:pt x="0" y="1079999"/>
                </a:moveTo>
                <a:lnTo>
                  <a:pt x="0" y="0"/>
                </a:lnTo>
                <a:lnTo>
                  <a:pt x="114300" y="0"/>
                </a:lnTo>
                <a:lnTo>
                  <a:pt x="114300" y="1079999"/>
                </a:lnTo>
                <a:lnTo>
                  <a:pt x="0" y="1079999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1" name="object 21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81475" y="2153569"/>
            <a:ext cx="1130515" cy="2286153"/>
          </a:xfrm>
          <a:prstGeom prst="rect">
            <a:avLst/>
          </a:prstGeom>
        </p:spPr>
      </p:pic>
      <p:sp>
        <p:nvSpPr>
          <p:cNvPr id="22" name="object 22"/>
          <p:cNvSpPr txBox="1"/>
          <p:nvPr/>
        </p:nvSpPr>
        <p:spPr>
          <a:xfrm>
            <a:off x="6452332" y="6045215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832549" y="6058982"/>
            <a:ext cx="131318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7083615" y="6058981"/>
            <a:ext cx="36449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5" name="object 2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22</a:t>
            </a:fld>
            <a:endParaRPr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</a:t>
            </a:r>
            <a:r>
              <a:rPr dirty="0"/>
              <a:t> </a:t>
            </a:r>
            <a:r>
              <a:rPr spc="-40" dirty="0"/>
              <a:t>11:</a:t>
            </a:r>
            <a:r>
              <a:rPr dirty="0"/>
              <a:t> </a:t>
            </a:r>
            <a:r>
              <a:rPr spc="-5" dirty="0"/>
              <a:t>Hemorrhagic</a:t>
            </a:r>
            <a:r>
              <a:rPr spc="5" dirty="0"/>
              <a:t> </a:t>
            </a:r>
            <a:r>
              <a:rPr spc="-5" dirty="0"/>
              <a:t>Shock</a:t>
            </a:r>
            <a:r>
              <a:rPr dirty="0"/>
              <a:t> </a:t>
            </a:r>
            <a:r>
              <a:rPr spc="-5" dirty="0"/>
              <a:t>Fluid</a:t>
            </a:r>
            <a:r>
              <a:rPr dirty="0"/>
              <a:t> </a:t>
            </a:r>
            <a:r>
              <a:rPr spc="-5" dirty="0"/>
              <a:t>Resuscitation</a:t>
            </a:r>
            <a:r>
              <a:rPr dirty="0"/>
              <a:t> </a:t>
            </a:r>
            <a:r>
              <a:rPr spc="-5" dirty="0"/>
              <a:t>in 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572417" y="724241"/>
            <a:ext cx="3126740" cy="596900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21920" marR="5080" indent="-109855">
              <a:lnSpc>
                <a:spcPts val="2080"/>
              </a:lnSpc>
              <a:spcBef>
                <a:spcPts val="450"/>
              </a:spcBef>
            </a:pPr>
            <a:r>
              <a:rPr sz="2000" b="1" spc="5" dirty="0">
                <a:solidFill>
                  <a:srgbClr val="921928"/>
                </a:solidFill>
                <a:latin typeface="Arial"/>
                <a:cs typeface="Arial"/>
              </a:rPr>
              <a:t>METHYLPREDNISOLONE </a:t>
            </a:r>
            <a:r>
              <a:rPr sz="2000" b="1" spc="-54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ADMINISTRATION</a:t>
            </a:r>
            <a:r>
              <a:rPr sz="2000" b="1" spc="-30" dirty="0">
                <a:latin typeface="Arial"/>
                <a:cs typeface="Arial"/>
              </a:rPr>
              <a:t> </a:t>
            </a:r>
            <a:r>
              <a:rPr sz="2000" b="1" spc="5" dirty="0">
                <a:latin typeface="Arial"/>
                <a:cs typeface="Arial"/>
              </a:rPr>
              <a:t>cont.</a:t>
            </a:r>
            <a:endParaRPr sz="20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214362" y="2359588"/>
            <a:ext cx="33401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0" dirty="0">
                <a:latin typeface="Arial"/>
                <a:cs typeface="Arial"/>
              </a:rPr>
              <a:t>TACTICAL</a:t>
            </a:r>
            <a:r>
              <a:rPr sz="1800" b="1" spc="-55" dirty="0">
                <a:latin typeface="Arial"/>
                <a:cs typeface="Arial"/>
              </a:rPr>
              <a:t> </a:t>
            </a:r>
            <a:r>
              <a:rPr sz="1800" b="1" spc="-15" dirty="0">
                <a:latin typeface="Arial"/>
                <a:cs typeface="Arial"/>
              </a:rPr>
              <a:t>CONSIDERATIONS: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444551" y="2727888"/>
            <a:ext cx="4969510" cy="10998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spc="-5" dirty="0">
                <a:latin typeface="Arial MT"/>
                <a:cs typeface="Arial MT"/>
              </a:rPr>
              <a:t>Administer </a:t>
            </a:r>
            <a:r>
              <a:rPr sz="1800" dirty="0">
                <a:latin typeface="Arial MT"/>
                <a:cs typeface="Arial MT"/>
              </a:rPr>
              <a:t>10-40 mg </a:t>
            </a:r>
            <a:r>
              <a:rPr sz="1800" spc="-5" dirty="0">
                <a:latin typeface="Arial MT"/>
                <a:cs typeface="Arial MT"/>
              </a:rPr>
              <a:t>IV </a:t>
            </a:r>
            <a:r>
              <a:rPr sz="1800" dirty="0">
                <a:latin typeface="Arial MT"/>
                <a:cs typeface="Arial MT"/>
              </a:rPr>
              <a:t>or </a:t>
            </a:r>
            <a:r>
              <a:rPr sz="1800" spc="-5" dirty="0">
                <a:latin typeface="Arial MT"/>
                <a:cs typeface="Arial MT"/>
              </a:rPr>
              <a:t>IO, after first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administering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epinephrine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diphenhydramine,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when </a:t>
            </a:r>
            <a:r>
              <a:rPr sz="1800" spc="-5" dirty="0">
                <a:latin typeface="Arial MT"/>
                <a:cs typeface="Arial MT"/>
              </a:rPr>
              <a:t>treating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 </a:t>
            </a:r>
            <a:r>
              <a:rPr sz="1800" spc="-5" dirty="0">
                <a:latin typeface="Arial MT"/>
                <a:cs typeface="Arial MT"/>
              </a:rPr>
              <a:t>anaphylactic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reaction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from </a:t>
            </a:r>
            <a:r>
              <a:rPr sz="1800" dirty="0">
                <a:latin typeface="Arial MT"/>
                <a:cs typeface="Arial MT"/>
              </a:rPr>
              <a:t>a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blood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product</a:t>
            </a:r>
            <a:r>
              <a:rPr sz="1800" spc="-5" dirty="0">
                <a:latin typeface="Arial MT"/>
                <a:cs typeface="Arial MT"/>
              </a:rPr>
              <a:t> transfusion.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327321" y="3732167"/>
            <a:ext cx="2828290" cy="794385"/>
          </a:xfrm>
          <a:prstGeom prst="rect">
            <a:avLst/>
          </a:prstGeom>
        </p:spPr>
        <p:txBody>
          <a:bodyPr vert="horz" wrap="square" lIns="0" tIns="12255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965"/>
              </a:spcBef>
            </a:pPr>
            <a:r>
              <a:rPr sz="1800" b="1" spc="-10" dirty="0">
                <a:latin typeface="Arial"/>
                <a:cs typeface="Arial"/>
              </a:rPr>
              <a:t>ONSET/PEAK/DURATION</a:t>
            </a:r>
            <a:r>
              <a:rPr sz="1800" spc="-10" dirty="0">
                <a:latin typeface="Arial MT"/>
                <a:cs typeface="Arial MT"/>
              </a:rPr>
              <a:t>:</a:t>
            </a:r>
            <a:endParaRPr sz="1800">
              <a:latin typeface="Arial MT"/>
              <a:cs typeface="Arial MT"/>
            </a:endParaRPr>
          </a:p>
          <a:p>
            <a:pPr algn="ctr">
              <a:lnSpc>
                <a:spcPct val="100000"/>
              </a:lnSpc>
              <a:spcBef>
                <a:spcPts val="865"/>
              </a:spcBef>
            </a:pPr>
            <a:r>
              <a:rPr sz="1800" spc="-5" dirty="0">
                <a:latin typeface="Microsoft Sans Serif"/>
                <a:cs typeface="Microsoft Sans Serif"/>
              </a:rPr>
              <a:t>Immediate/1-2</a:t>
            </a:r>
            <a:r>
              <a:rPr sz="180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min/1</a:t>
            </a:r>
            <a:r>
              <a:rPr sz="1800" spc="5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hr</a:t>
            </a:r>
            <a:endParaRPr sz="1800">
              <a:latin typeface="Microsoft Sans Serif"/>
              <a:cs typeface="Microsoft Sans Serif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367278" y="4290481"/>
            <a:ext cx="114300" cy="191135"/>
          </a:xfrm>
          <a:custGeom>
            <a:avLst/>
            <a:gdLst/>
            <a:ahLst/>
            <a:cxnLst/>
            <a:rect l="l" t="t" r="r" b="b"/>
            <a:pathLst>
              <a:path w="114300" h="191135">
                <a:moveTo>
                  <a:pt x="0" y="190981"/>
                </a:moveTo>
                <a:lnTo>
                  <a:pt x="0" y="0"/>
                </a:lnTo>
                <a:lnTo>
                  <a:pt x="114300" y="0"/>
                </a:lnTo>
                <a:lnTo>
                  <a:pt x="114300" y="190981"/>
                </a:lnTo>
                <a:lnTo>
                  <a:pt x="0" y="190981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1345024" y="2359588"/>
            <a:ext cx="2552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latin typeface="Arial"/>
                <a:cs typeface="Arial"/>
              </a:rPr>
              <a:t>DRUG</a:t>
            </a:r>
            <a:r>
              <a:rPr sz="1800" b="1" spc="-5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INTERACTIONS: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575211" y="2743937"/>
            <a:ext cx="4219575" cy="858519"/>
          </a:xfrm>
          <a:prstGeom prst="rect">
            <a:avLst/>
          </a:prstGeom>
        </p:spPr>
        <p:txBody>
          <a:bodyPr vert="horz" wrap="square" lIns="0" tIns="6985" rIns="0" bIns="0" rtlCol="0">
            <a:spAutoFit/>
          </a:bodyPr>
          <a:lstStyle/>
          <a:p>
            <a:pPr marL="12700" marR="5080">
              <a:lnSpc>
                <a:spcPct val="101899"/>
              </a:lnSpc>
              <a:spcBef>
                <a:spcPts val="55"/>
              </a:spcBef>
            </a:pPr>
            <a:r>
              <a:rPr sz="1800" spc="-5" dirty="0">
                <a:latin typeface="Microsoft Sans Serif"/>
                <a:cs typeface="Microsoft Sans Serif"/>
              </a:rPr>
              <a:t>Accentuates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spc="-10" dirty="0">
                <a:latin typeface="Microsoft Sans Serif"/>
                <a:cs typeface="Microsoft Sans Serif"/>
              </a:rPr>
              <a:t>effects</a:t>
            </a:r>
            <a:r>
              <a:rPr sz="1800" spc="25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of</a:t>
            </a:r>
            <a:r>
              <a:rPr sz="1800" spc="2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other</a:t>
            </a:r>
            <a:r>
              <a:rPr sz="1800" spc="2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medications </a:t>
            </a:r>
            <a:r>
              <a:rPr sz="180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that</a:t>
            </a:r>
            <a:r>
              <a:rPr sz="1800" spc="10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cause</a:t>
            </a:r>
            <a:r>
              <a:rPr sz="1800" spc="1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drowsiness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or</a:t>
            </a:r>
            <a:r>
              <a:rPr sz="1800" spc="10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decreased</a:t>
            </a:r>
            <a:r>
              <a:rPr sz="1800" spc="10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level </a:t>
            </a:r>
            <a:r>
              <a:rPr sz="1800" spc="-459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of</a:t>
            </a:r>
            <a:r>
              <a:rPr sz="1800" spc="2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consciousness</a:t>
            </a:r>
            <a:r>
              <a:rPr sz="1800" spc="2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(sedatives,</a:t>
            </a:r>
            <a:r>
              <a:rPr sz="1800" spc="25" dirty="0">
                <a:latin typeface="Microsoft Sans Serif"/>
                <a:cs typeface="Microsoft Sans Serif"/>
              </a:rPr>
              <a:t> </a:t>
            </a:r>
            <a:r>
              <a:rPr sz="1800" spc="-5" dirty="0">
                <a:latin typeface="Microsoft Sans Serif"/>
                <a:cs typeface="Microsoft Sans Serif"/>
              </a:rPr>
              <a:t>hypnotics)</a:t>
            </a:r>
            <a:endParaRPr sz="1800">
              <a:latin typeface="Microsoft Sans Serif"/>
              <a:cs typeface="Microsoft Sans Serif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6235998" y="2765958"/>
            <a:ext cx="114300" cy="1080135"/>
          </a:xfrm>
          <a:custGeom>
            <a:avLst/>
            <a:gdLst/>
            <a:ahLst/>
            <a:cxnLst/>
            <a:rect l="l" t="t" r="r" b="b"/>
            <a:pathLst>
              <a:path w="114300" h="1080135">
                <a:moveTo>
                  <a:pt x="0" y="1079999"/>
                </a:moveTo>
                <a:lnTo>
                  <a:pt x="0" y="0"/>
                </a:lnTo>
                <a:lnTo>
                  <a:pt x="114300" y="0"/>
                </a:lnTo>
                <a:lnTo>
                  <a:pt x="114300" y="1079999"/>
                </a:lnTo>
                <a:lnTo>
                  <a:pt x="0" y="1079999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1367278" y="2765958"/>
            <a:ext cx="114300" cy="781685"/>
          </a:xfrm>
          <a:custGeom>
            <a:avLst/>
            <a:gdLst/>
            <a:ahLst/>
            <a:cxnLst/>
            <a:rect l="l" t="t" r="r" b="b"/>
            <a:pathLst>
              <a:path w="114300" h="781685">
                <a:moveTo>
                  <a:pt x="0" y="781640"/>
                </a:moveTo>
                <a:lnTo>
                  <a:pt x="0" y="0"/>
                </a:lnTo>
                <a:lnTo>
                  <a:pt x="114300" y="0"/>
                </a:lnTo>
                <a:lnTo>
                  <a:pt x="114300" y="781640"/>
                </a:lnTo>
                <a:lnTo>
                  <a:pt x="0" y="78164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6452332" y="6045215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832549" y="6058982"/>
            <a:ext cx="131318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7083615" y="6058981"/>
            <a:ext cx="36449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7" name="object 1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23</a:t>
            </a:fld>
            <a:endParaRPr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53631" y="938575"/>
            <a:ext cx="11414125" cy="57131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35"/>
              </a:spcBef>
            </a:pPr>
            <a:r>
              <a:rPr sz="3600" b="1" spc="5" dirty="0">
                <a:solidFill>
                  <a:srgbClr val="FFFFFF"/>
                </a:solidFill>
                <a:latin typeface="Arial"/>
                <a:cs typeface="Arial"/>
              </a:rPr>
              <a:t>ADMINISTRATION </a:t>
            </a:r>
            <a:r>
              <a:rPr sz="3600" b="1" spc="20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20" dirty="0">
                <a:solidFill>
                  <a:srgbClr val="FFFFFF"/>
                </a:solidFill>
                <a:latin typeface="Arial"/>
                <a:cs typeface="Arial"/>
              </a:rPr>
              <a:t>BLOOD</a:t>
            </a:r>
            <a:r>
              <a:rPr sz="3600" b="1" spc="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20" dirty="0">
                <a:solidFill>
                  <a:srgbClr val="FFFFFF"/>
                </a:solidFill>
                <a:latin typeface="Arial"/>
                <a:cs typeface="Arial"/>
              </a:rPr>
              <a:t>PRODUCTS</a:t>
            </a:r>
            <a:r>
              <a:rPr sz="36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15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lang="en-US" sz="3600" b="1" spc="15" dirty="0">
                <a:solidFill>
                  <a:srgbClr val="FFFFFF"/>
                </a:solidFill>
                <a:latin typeface="Arial"/>
                <a:cs typeface="Arial"/>
              </a:rPr>
              <a:t> TFC</a:t>
            </a:r>
            <a:endParaRPr sz="3600" dirty="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935884" y="2250349"/>
            <a:ext cx="6320790" cy="3580765"/>
            <a:chOff x="2935884" y="2250349"/>
            <a:chExt cx="6320790" cy="3580765"/>
          </a:xfrm>
        </p:grpSpPr>
        <p:sp>
          <p:nvSpPr>
            <p:cNvPr id="6" name="object 6"/>
            <p:cNvSpPr/>
            <p:nvPr/>
          </p:nvSpPr>
          <p:spPr>
            <a:xfrm>
              <a:off x="2945409" y="2259874"/>
              <a:ext cx="6301740" cy="3561715"/>
            </a:xfrm>
            <a:custGeom>
              <a:avLst/>
              <a:gdLst/>
              <a:ahLst/>
              <a:cxnLst/>
              <a:rect l="l" t="t" r="r" b="b"/>
              <a:pathLst>
                <a:path w="6301740" h="3561715">
                  <a:moveTo>
                    <a:pt x="0" y="0"/>
                  </a:moveTo>
                  <a:lnTo>
                    <a:pt x="6301178" y="0"/>
                  </a:lnTo>
                  <a:lnTo>
                    <a:pt x="6301178" y="3561134"/>
                  </a:lnTo>
                  <a:lnTo>
                    <a:pt x="0" y="3561134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8A8C8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500939" y="3445382"/>
              <a:ext cx="1190625" cy="1190625"/>
            </a:xfrm>
            <a:custGeom>
              <a:avLst/>
              <a:gdLst/>
              <a:ahLst/>
              <a:cxnLst/>
              <a:rect l="l" t="t" r="r" b="b"/>
              <a:pathLst>
                <a:path w="1190625" h="1190625">
                  <a:moveTo>
                    <a:pt x="595060" y="0"/>
                  </a:moveTo>
                  <a:lnTo>
                    <a:pt x="549409" y="1742"/>
                  </a:lnTo>
                  <a:lnTo>
                    <a:pt x="503975" y="6971"/>
                  </a:lnTo>
                  <a:lnTo>
                    <a:pt x="458974" y="15686"/>
                  </a:lnTo>
                  <a:lnTo>
                    <a:pt x="414623" y="27886"/>
                  </a:lnTo>
                  <a:lnTo>
                    <a:pt x="371138" y="43572"/>
                  </a:lnTo>
                  <a:lnTo>
                    <a:pt x="328736" y="62744"/>
                  </a:lnTo>
                  <a:lnTo>
                    <a:pt x="287634" y="85401"/>
                  </a:lnTo>
                  <a:lnTo>
                    <a:pt x="248047" y="111545"/>
                  </a:lnTo>
                  <a:lnTo>
                    <a:pt x="210193" y="141174"/>
                  </a:lnTo>
                  <a:lnTo>
                    <a:pt x="174289" y="174289"/>
                  </a:lnTo>
                  <a:lnTo>
                    <a:pt x="141174" y="210193"/>
                  </a:lnTo>
                  <a:lnTo>
                    <a:pt x="111545" y="248047"/>
                  </a:lnTo>
                  <a:lnTo>
                    <a:pt x="85401" y="287633"/>
                  </a:lnTo>
                  <a:lnTo>
                    <a:pt x="62744" y="328736"/>
                  </a:lnTo>
                  <a:lnTo>
                    <a:pt x="43572" y="371138"/>
                  </a:lnTo>
                  <a:lnTo>
                    <a:pt x="27886" y="414623"/>
                  </a:lnTo>
                  <a:lnTo>
                    <a:pt x="15686" y="458974"/>
                  </a:lnTo>
                  <a:lnTo>
                    <a:pt x="6971" y="503974"/>
                  </a:lnTo>
                  <a:lnTo>
                    <a:pt x="1742" y="549409"/>
                  </a:lnTo>
                  <a:lnTo>
                    <a:pt x="0" y="595059"/>
                  </a:lnTo>
                  <a:lnTo>
                    <a:pt x="1742" y="640710"/>
                  </a:lnTo>
                  <a:lnTo>
                    <a:pt x="6971" y="686144"/>
                  </a:lnTo>
                  <a:lnTo>
                    <a:pt x="15686" y="731145"/>
                  </a:lnTo>
                  <a:lnTo>
                    <a:pt x="27886" y="775496"/>
                  </a:lnTo>
                  <a:lnTo>
                    <a:pt x="43572" y="818981"/>
                  </a:lnTo>
                  <a:lnTo>
                    <a:pt x="62744" y="861383"/>
                  </a:lnTo>
                  <a:lnTo>
                    <a:pt x="85401" y="902485"/>
                  </a:lnTo>
                  <a:lnTo>
                    <a:pt x="111545" y="942072"/>
                  </a:lnTo>
                  <a:lnTo>
                    <a:pt x="141174" y="979926"/>
                  </a:lnTo>
                  <a:lnTo>
                    <a:pt x="174289" y="1015830"/>
                  </a:lnTo>
                  <a:lnTo>
                    <a:pt x="210193" y="1048945"/>
                  </a:lnTo>
                  <a:lnTo>
                    <a:pt x="248047" y="1078574"/>
                  </a:lnTo>
                  <a:lnTo>
                    <a:pt x="287634" y="1104718"/>
                  </a:lnTo>
                  <a:lnTo>
                    <a:pt x="328736" y="1127375"/>
                  </a:lnTo>
                  <a:lnTo>
                    <a:pt x="371138" y="1146547"/>
                  </a:lnTo>
                  <a:lnTo>
                    <a:pt x="414623" y="1162233"/>
                  </a:lnTo>
                  <a:lnTo>
                    <a:pt x="458974" y="1174434"/>
                  </a:lnTo>
                  <a:lnTo>
                    <a:pt x="503975" y="1183148"/>
                  </a:lnTo>
                  <a:lnTo>
                    <a:pt x="549409" y="1188377"/>
                  </a:lnTo>
                  <a:lnTo>
                    <a:pt x="595060" y="1190120"/>
                  </a:lnTo>
                  <a:lnTo>
                    <a:pt x="640710" y="1188377"/>
                  </a:lnTo>
                  <a:lnTo>
                    <a:pt x="686144" y="1183148"/>
                  </a:lnTo>
                  <a:lnTo>
                    <a:pt x="731145" y="1174434"/>
                  </a:lnTo>
                  <a:lnTo>
                    <a:pt x="775496" y="1162233"/>
                  </a:lnTo>
                  <a:lnTo>
                    <a:pt x="818981" y="1146547"/>
                  </a:lnTo>
                  <a:lnTo>
                    <a:pt x="861383" y="1127375"/>
                  </a:lnTo>
                  <a:lnTo>
                    <a:pt x="902486" y="1104718"/>
                  </a:lnTo>
                  <a:lnTo>
                    <a:pt x="942072" y="1078574"/>
                  </a:lnTo>
                  <a:lnTo>
                    <a:pt x="979926" y="1048945"/>
                  </a:lnTo>
                  <a:lnTo>
                    <a:pt x="1015830" y="1015830"/>
                  </a:lnTo>
                  <a:lnTo>
                    <a:pt x="1048945" y="979926"/>
                  </a:lnTo>
                  <a:lnTo>
                    <a:pt x="1078574" y="942072"/>
                  </a:lnTo>
                  <a:lnTo>
                    <a:pt x="1104718" y="902485"/>
                  </a:lnTo>
                  <a:lnTo>
                    <a:pt x="1127375" y="861383"/>
                  </a:lnTo>
                  <a:lnTo>
                    <a:pt x="1146547" y="818981"/>
                  </a:lnTo>
                  <a:lnTo>
                    <a:pt x="1162233" y="775496"/>
                  </a:lnTo>
                  <a:lnTo>
                    <a:pt x="1174434" y="731145"/>
                  </a:lnTo>
                  <a:lnTo>
                    <a:pt x="1183148" y="686144"/>
                  </a:lnTo>
                  <a:lnTo>
                    <a:pt x="1188377" y="640710"/>
                  </a:lnTo>
                  <a:lnTo>
                    <a:pt x="1190120" y="595059"/>
                  </a:lnTo>
                  <a:lnTo>
                    <a:pt x="1188377" y="549409"/>
                  </a:lnTo>
                  <a:lnTo>
                    <a:pt x="1183148" y="503974"/>
                  </a:lnTo>
                  <a:lnTo>
                    <a:pt x="1174434" y="458974"/>
                  </a:lnTo>
                  <a:lnTo>
                    <a:pt x="1162233" y="414623"/>
                  </a:lnTo>
                  <a:lnTo>
                    <a:pt x="1146547" y="371138"/>
                  </a:lnTo>
                  <a:lnTo>
                    <a:pt x="1127375" y="328736"/>
                  </a:lnTo>
                  <a:lnTo>
                    <a:pt x="1104718" y="287633"/>
                  </a:lnTo>
                  <a:lnTo>
                    <a:pt x="1078574" y="248047"/>
                  </a:lnTo>
                  <a:lnTo>
                    <a:pt x="1048945" y="210193"/>
                  </a:lnTo>
                  <a:lnTo>
                    <a:pt x="1015830" y="174289"/>
                  </a:lnTo>
                  <a:lnTo>
                    <a:pt x="979926" y="141174"/>
                  </a:lnTo>
                  <a:lnTo>
                    <a:pt x="942072" y="111545"/>
                  </a:lnTo>
                  <a:lnTo>
                    <a:pt x="902486" y="85401"/>
                  </a:lnTo>
                  <a:lnTo>
                    <a:pt x="861383" y="62744"/>
                  </a:lnTo>
                  <a:lnTo>
                    <a:pt x="818981" y="43572"/>
                  </a:lnTo>
                  <a:lnTo>
                    <a:pt x="775496" y="27886"/>
                  </a:lnTo>
                  <a:lnTo>
                    <a:pt x="731145" y="15686"/>
                  </a:lnTo>
                  <a:lnTo>
                    <a:pt x="686144" y="6971"/>
                  </a:lnTo>
                  <a:lnTo>
                    <a:pt x="640710" y="1742"/>
                  </a:lnTo>
                  <a:lnTo>
                    <a:pt x="595060" y="0"/>
                  </a:lnTo>
                  <a:close/>
                </a:path>
              </a:pathLst>
            </a:custGeom>
            <a:solidFill>
              <a:srgbClr val="6166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898122" y="3735993"/>
              <a:ext cx="525145" cy="608965"/>
            </a:xfrm>
            <a:custGeom>
              <a:avLst/>
              <a:gdLst/>
              <a:ahLst/>
              <a:cxnLst/>
              <a:rect l="l" t="t" r="r" b="b"/>
              <a:pathLst>
                <a:path w="525145" h="608964">
                  <a:moveTo>
                    <a:pt x="0" y="0"/>
                  </a:moveTo>
                  <a:lnTo>
                    <a:pt x="0" y="608897"/>
                  </a:lnTo>
                  <a:lnTo>
                    <a:pt x="524913" y="3044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3908064" y="6078177"/>
            <a:ext cx="4711700" cy="2813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090"/>
              </a:lnSpc>
            </a:pPr>
            <a:r>
              <a:rPr sz="1800" i="1" spc="-10" dirty="0">
                <a:solidFill>
                  <a:srgbClr val="8A8C8C"/>
                </a:solidFill>
                <a:latin typeface="Arial"/>
                <a:cs typeface="Arial"/>
              </a:rPr>
              <a:t>Video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can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be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found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on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deployedmedicine.com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>
                <a:solidFill>
                  <a:srgbClr val="767171"/>
                </a:solidFill>
              </a:rPr>
              <a:t>24</a:t>
            </a:fld>
            <a:endParaRPr dirty="0">
              <a:solidFill>
                <a:srgbClr val="767171"/>
              </a:solidFill>
            </a:endParaRPr>
          </a:p>
        </p:txBody>
      </p:sp>
      <p:pic>
        <p:nvPicPr>
          <p:cNvPr id="11" name="11. Administration of Blood Products">
            <a:hlinkClick r:id="" action="ppaction://media"/>
            <a:extLst>
              <a:ext uri="{FF2B5EF4-FFF2-40B4-BE49-F238E27FC236}">
                <a16:creationId xmlns:a16="http://schemas.microsoft.com/office/drawing/2014/main" id="{416317B7-7E27-C4A5-C66D-78FBEEFBA01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36928" y="1644747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7654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0" y="953331"/>
            <a:ext cx="12192000" cy="57066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30"/>
              </a:spcBef>
            </a:pPr>
            <a:r>
              <a:rPr sz="3600" b="1" spc="5" dirty="0">
                <a:solidFill>
                  <a:srgbClr val="FFFFFF"/>
                </a:solidFill>
                <a:latin typeface="Arial"/>
                <a:cs typeface="Arial"/>
              </a:rPr>
              <a:t>ADMIN</a:t>
            </a: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15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36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20" dirty="0">
                <a:solidFill>
                  <a:srgbClr val="FFFFFF"/>
                </a:solidFill>
                <a:latin typeface="Arial"/>
                <a:cs typeface="Arial"/>
              </a:rPr>
              <a:t>COLD</a:t>
            </a:r>
            <a:r>
              <a:rPr sz="36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10" dirty="0">
                <a:solidFill>
                  <a:srgbClr val="FFFFFF"/>
                </a:solidFill>
                <a:latin typeface="Arial"/>
                <a:cs typeface="Arial"/>
              </a:rPr>
              <a:t>STORED</a:t>
            </a:r>
            <a:r>
              <a:rPr sz="36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20" dirty="0">
                <a:solidFill>
                  <a:srgbClr val="FFFFFF"/>
                </a:solidFill>
                <a:latin typeface="Arial"/>
                <a:cs typeface="Arial"/>
              </a:rPr>
              <a:t>BLOOD</a:t>
            </a:r>
            <a:r>
              <a:rPr sz="36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lang="en-US" sz="3600" b="1" spc="5" dirty="0">
                <a:solidFill>
                  <a:srgbClr val="FFFFFF"/>
                </a:solidFill>
                <a:latin typeface="Arial"/>
                <a:cs typeface="Arial"/>
              </a:rPr>
              <a:t>PRODUCTS </a:t>
            </a:r>
            <a:r>
              <a:rPr lang="en-US" sz="3600" b="1" spc="10" dirty="0">
                <a:solidFill>
                  <a:srgbClr val="FFFFFF"/>
                </a:solidFill>
                <a:latin typeface="Arial"/>
                <a:cs typeface="Arial"/>
              </a:rPr>
              <a:t>IN TFC</a:t>
            </a:r>
          </a:p>
        </p:txBody>
      </p:sp>
      <p:grpSp>
        <p:nvGrpSpPr>
          <p:cNvPr id="5" name="object 5"/>
          <p:cNvGrpSpPr/>
          <p:nvPr/>
        </p:nvGrpSpPr>
        <p:grpSpPr>
          <a:xfrm>
            <a:off x="2935884" y="2250349"/>
            <a:ext cx="6320790" cy="3580765"/>
            <a:chOff x="2935884" y="2250349"/>
            <a:chExt cx="6320790" cy="3580765"/>
          </a:xfrm>
        </p:grpSpPr>
        <p:sp>
          <p:nvSpPr>
            <p:cNvPr id="6" name="object 6"/>
            <p:cNvSpPr/>
            <p:nvPr/>
          </p:nvSpPr>
          <p:spPr>
            <a:xfrm>
              <a:off x="2945409" y="2259874"/>
              <a:ext cx="6301740" cy="3561715"/>
            </a:xfrm>
            <a:custGeom>
              <a:avLst/>
              <a:gdLst/>
              <a:ahLst/>
              <a:cxnLst/>
              <a:rect l="l" t="t" r="r" b="b"/>
              <a:pathLst>
                <a:path w="6301740" h="3561715">
                  <a:moveTo>
                    <a:pt x="0" y="0"/>
                  </a:moveTo>
                  <a:lnTo>
                    <a:pt x="6301178" y="0"/>
                  </a:lnTo>
                  <a:lnTo>
                    <a:pt x="6301178" y="3561134"/>
                  </a:lnTo>
                  <a:lnTo>
                    <a:pt x="0" y="3561134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8A8C8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500939" y="3445382"/>
              <a:ext cx="1190625" cy="1190625"/>
            </a:xfrm>
            <a:custGeom>
              <a:avLst/>
              <a:gdLst/>
              <a:ahLst/>
              <a:cxnLst/>
              <a:rect l="l" t="t" r="r" b="b"/>
              <a:pathLst>
                <a:path w="1190625" h="1190625">
                  <a:moveTo>
                    <a:pt x="595060" y="0"/>
                  </a:moveTo>
                  <a:lnTo>
                    <a:pt x="549409" y="1742"/>
                  </a:lnTo>
                  <a:lnTo>
                    <a:pt x="503975" y="6971"/>
                  </a:lnTo>
                  <a:lnTo>
                    <a:pt x="458974" y="15686"/>
                  </a:lnTo>
                  <a:lnTo>
                    <a:pt x="414623" y="27886"/>
                  </a:lnTo>
                  <a:lnTo>
                    <a:pt x="371138" y="43572"/>
                  </a:lnTo>
                  <a:lnTo>
                    <a:pt x="328736" y="62744"/>
                  </a:lnTo>
                  <a:lnTo>
                    <a:pt x="287634" y="85401"/>
                  </a:lnTo>
                  <a:lnTo>
                    <a:pt x="248047" y="111545"/>
                  </a:lnTo>
                  <a:lnTo>
                    <a:pt x="210193" y="141174"/>
                  </a:lnTo>
                  <a:lnTo>
                    <a:pt x="174289" y="174289"/>
                  </a:lnTo>
                  <a:lnTo>
                    <a:pt x="141174" y="210193"/>
                  </a:lnTo>
                  <a:lnTo>
                    <a:pt x="111545" y="248047"/>
                  </a:lnTo>
                  <a:lnTo>
                    <a:pt x="85401" y="287633"/>
                  </a:lnTo>
                  <a:lnTo>
                    <a:pt x="62744" y="328736"/>
                  </a:lnTo>
                  <a:lnTo>
                    <a:pt x="43572" y="371138"/>
                  </a:lnTo>
                  <a:lnTo>
                    <a:pt x="27886" y="414623"/>
                  </a:lnTo>
                  <a:lnTo>
                    <a:pt x="15686" y="458974"/>
                  </a:lnTo>
                  <a:lnTo>
                    <a:pt x="6971" y="503974"/>
                  </a:lnTo>
                  <a:lnTo>
                    <a:pt x="1742" y="549409"/>
                  </a:lnTo>
                  <a:lnTo>
                    <a:pt x="0" y="595059"/>
                  </a:lnTo>
                  <a:lnTo>
                    <a:pt x="1742" y="640710"/>
                  </a:lnTo>
                  <a:lnTo>
                    <a:pt x="6971" y="686144"/>
                  </a:lnTo>
                  <a:lnTo>
                    <a:pt x="15686" y="731145"/>
                  </a:lnTo>
                  <a:lnTo>
                    <a:pt x="27886" y="775496"/>
                  </a:lnTo>
                  <a:lnTo>
                    <a:pt x="43572" y="818981"/>
                  </a:lnTo>
                  <a:lnTo>
                    <a:pt x="62744" y="861383"/>
                  </a:lnTo>
                  <a:lnTo>
                    <a:pt x="85401" y="902485"/>
                  </a:lnTo>
                  <a:lnTo>
                    <a:pt x="111545" y="942072"/>
                  </a:lnTo>
                  <a:lnTo>
                    <a:pt x="141174" y="979926"/>
                  </a:lnTo>
                  <a:lnTo>
                    <a:pt x="174289" y="1015830"/>
                  </a:lnTo>
                  <a:lnTo>
                    <a:pt x="210193" y="1048945"/>
                  </a:lnTo>
                  <a:lnTo>
                    <a:pt x="248047" y="1078574"/>
                  </a:lnTo>
                  <a:lnTo>
                    <a:pt x="287634" y="1104718"/>
                  </a:lnTo>
                  <a:lnTo>
                    <a:pt x="328736" y="1127375"/>
                  </a:lnTo>
                  <a:lnTo>
                    <a:pt x="371138" y="1146547"/>
                  </a:lnTo>
                  <a:lnTo>
                    <a:pt x="414623" y="1162233"/>
                  </a:lnTo>
                  <a:lnTo>
                    <a:pt x="458974" y="1174434"/>
                  </a:lnTo>
                  <a:lnTo>
                    <a:pt x="503975" y="1183148"/>
                  </a:lnTo>
                  <a:lnTo>
                    <a:pt x="549409" y="1188377"/>
                  </a:lnTo>
                  <a:lnTo>
                    <a:pt x="595060" y="1190120"/>
                  </a:lnTo>
                  <a:lnTo>
                    <a:pt x="640710" y="1188377"/>
                  </a:lnTo>
                  <a:lnTo>
                    <a:pt x="686144" y="1183148"/>
                  </a:lnTo>
                  <a:lnTo>
                    <a:pt x="731145" y="1174434"/>
                  </a:lnTo>
                  <a:lnTo>
                    <a:pt x="775496" y="1162233"/>
                  </a:lnTo>
                  <a:lnTo>
                    <a:pt x="818981" y="1146547"/>
                  </a:lnTo>
                  <a:lnTo>
                    <a:pt x="861383" y="1127375"/>
                  </a:lnTo>
                  <a:lnTo>
                    <a:pt x="902486" y="1104718"/>
                  </a:lnTo>
                  <a:lnTo>
                    <a:pt x="942072" y="1078574"/>
                  </a:lnTo>
                  <a:lnTo>
                    <a:pt x="979926" y="1048945"/>
                  </a:lnTo>
                  <a:lnTo>
                    <a:pt x="1015830" y="1015830"/>
                  </a:lnTo>
                  <a:lnTo>
                    <a:pt x="1048945" y="979926"/>
                  </a:lnTo>
                  <a:lnTo>
                    <a:pt x="1078574" y="942072"/>
                  </a:lnTo>
                  <a:lnTo>
                    <a:pt x="1104718" y="902485"/>
                  </a:lnTo>
                  <a:lnTo>
                    <a:pt x="1127375" y="861383"/>
                  </a:lnTo>
                  <a:lnTo>
                    <a:pt x="1146547" y="818981"/>
                  </a:lnTo>
                  <a:lnTo>
                    <a:pt x="1162233" y="775496"/>
                  </a:lnTo>
                  <a:lnTo>
                    <a:pt x="1174434" y="731145"/>
                  </a:lnTo>
                  <a:lnTo>
                    <a:pt x="1183148" y="686144"/>
                  </a:lnTo>
                  <a:lnTo>
                    <a:pt x="1188377" y="640710"/>
                  </a:lnTo>
                  <a:lnTo>
                    <a:pt x="1190120" y="595059"/>
                  </a:lnTo>
                  <a:lnTo>
                    <a:pt x="1188377" y="549409"/>
                  </a:lnTo>
                  <a:lnTo>
                    <a:pt x="1183148" y="503974"/>
                  </a:lnTo>
                  <a:lnTo>
                    <a:pt x="1174434" y="458974"/>
                  </a:lnTo>
                  <a:lnTo>
                    <a:pt x="1162233" y="414623"/>
                  </a:lnTo>
                  <a:lnTo>
                    <a:pt x="1146547" y="371138"/>
                  </a:lnTo>
                  <a:lnTo>
                    <a:pt x="1127375" y="328736"/>
                  </a:lnTo>
                  <a:lnTo>
                    <a:pt x="1104718" y="287633"/>
                  </a:lnTo>
                  <a:lnTo>
                    <a:pt x="1078574" y="248047"/>
                  </a:lnTo>
                  <a:lnTo>
                    <a:pt x="1048945" y="210193"/>
                  </a:lnTo>
                  <a:lnTo>
                    <a:pt x="1015830" y="174289"/>
                  </a:lnTo>
                  <a:lnTo>
                    <a:pt x="979926" y="141174"/>
                  </a:lnTo>
                  <a:lnTo>
                    <a:pt x="942072" y="111545"/>
                  </a:lnTo>
                  <a:lnTo>
                    <a:pt x="902486" y="85401"/>
                  </a:lnTo>
                  <a:lnTo>
                    <a:pt x="861383" y="62744"/>
                  </a:lnTo>
                  <a:lnTo>
                    <a:pt x="818981" y="43572"/>
                  </a:lnTo>
                  <a:lnTo>
                    <a:pt x="775496" y="27886"/>
                  </a:lnTo>
                  <a:lnTo>
                    <a:pt x="731145" y="15686"/>
                  </a:lnTo>
                  <a:lnTo>
                    <a:pt x="686144" y="6971"/>
                  </a:lnTo>
                  <a:lnTo>
                    <a:pt x="640710" y="1742"/>
                  </a:lnTo>
                  <a:lnTo>
                    <a:pt x="595060" y="0"/>
                  </a:lnTo>
                  <a:close/>
                </a:path>
              </a:pathLst>
            </a:custGeom>
            <a:solidFill>
              <a:srgbClr val="6166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898122" y="3735993"/>
              <a:ext cx="525145" cy="608965"/>
            </a:xfrm>
            <a:custGeom>
              <a:avLst/>
              <a:gdLst/>
              <a:ahLst/>
              <a:cxnLst/>
              <a:rect l="l" t="t" r="r" b="b"/>
              <a:pathLst>
                <a:path w="525145" h="608964">
                  <a:moveTo>
                    <a:pt x="0" y="0"/>
                  </a:moveTo>
                  <a:lnTo>
                    <a:pt x="0" y="608897"/>
                  </a:lnTo>
                  <a:lnTo>
                    <a:pt x="524913" y="3044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3908064" y="6078177"/>
            <a:ext cx="4711700" cy="2813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090"/>
              </a:lnSpc>
            </a:pPr>
            <a:r>
              <a:rPr sz="1800" i="1" spc="-10" dirty="0">
                <a:solidFill>
                  <a:srgbClr val="8A8C8C"/>
                </a:solidFill>
                <a:latin typeface="Arial"/>
                <a:cs typeface="Arial"/>
              </a:rPr>
              <a:t>Video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can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be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found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on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deployedmedicine.com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>
                <a:solidFill>
                  <a:srgbClr val="767171"/>
                </a:solidFill>
              </a:rPr>
              <a:t>25</a:t>
            </a:fld>
            <a:endParaRPr dirty="0">
              <a:solidFill>
                <a:srgbClr val="767171"/>
              </a:solidFill>
            </a:endParaRPr>
          </a:p>
        </p:txBody>
      </p:sp>
      <p:pic>
        <p:nvPicPr>
          <p:cNvPr id="11" name="11a1. Admin of Cold Stored Blood Products in TFC ">
            <a:hlinkClick r:id="" action="ppaction://media"/>
            <a:extLst>
              <a:ext uri="{FF2B5EF4-FFF2-40B4-BE49-F238E27FC236}">
                <a16:creationId xmlns:a16="http://schemas.microsoft.com/office/drawing/2014/main" id="{52963CB6-B9F8-FF66-63F4-3764DB371BA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36928" y="1644747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5832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</a:t>
            </a:r>
            <a:r>
              <a:rPr dirty="0"/>
              <a:t> </a:t>
            </a:r>
            <a:r>
              <a:rPr spc="-40" dirty="0"/>
              <a:t>11:</a:t>
            </a:r>
            <a:r>
              <a:rPr dirty="0"/>
              <a:t> </a:t>
            </a:r>
            <a:r>
              <a:rPr spc="-5" dirty="0"/>
              <a:t>Hemorrhagic</a:t>
            </a:r>
            <a:r>
              <a:rPr spc="5" dirty="0"/>
              <a:t> </a:t>
            </a:r>
            <a:r>
              <a:rPr spc="-5" dirty="0"/>
              <a:t>Shock</a:t>
            </a:r>
            <a:r>
              <a:rPr dirty="0"/>
              <a:t> </a:t>
            </a:r>
            <a:r>
              <a:rPr spc="-5" dirty="0"/>
              <a:t>Fluid</a:t>
            </a:r>
            <a:r>
              <a:rPr dirty="0"/>
              <a:t> </a:t>
            </a:r>
            <a:r>
              <a:rPr spc="-5" dirty="0"/>
              <a:t>Resuscitation</a:t>
            </a:r>
            <a:r>
              <a:rPr dirty="0"/>
              <a:t> </a:t>
            </a:r>
            <a:r>
              <a:rPr spc="-5" dirty="0"/>
              <a:t>in 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998182" y="720332"/>
            <a:ext cx="6477000" cy="1056005"/>
          </a:xfrm>
          <a:prstGeom prst="rect">
            <a:avLst/>
          </a:prstGeom>
        </p:spPr>
        <p:txBody>
          <a:bodyPr vert="horz" wrap="square" lIns="0" tIns="84455" rIns="0" bIns="0" rtlCol="0">
            <a:spAutoFit/>
          </a:bodyPr>
          <a:lstStyle/>
          <a:p>
            <a:pPr marL="1104265" marR="5080" indent="-1092200">
              <a:lnSpc>
                <a:spcPts val="3790"/>
              </a:lnSpc>
              <a:spcBef>
                <a:spcPts val="665"/>
              </a:spcBef>
            </a:pPr>
            <a:r>
              <a:rPr sz="3600" b="1" spc="-30" dirty="0">
                <a:latin typeface="Arial"/>
                <a:cs typeface="Arial"/>
              </a:rPr>
              <a:t>INDICATIONS</a:t>
            </a:r>
            <a:r>
              <a:rPr sz="3600" b="1" spc="-155" dirty="0">
                <a:latin typeface="Arial"/>
                <a:cs typeface="Arial"/>
              </a:rPr>
              <a:t> </a:t>
            </a:r>
            <a:r>
              <a:rPr sz="3600" b="1" dirty="0">
                <a:latin typeface="Arial"/>
                <a:cs typeface="Arial"/>
              </a:rPr>
              <a:t>AND</a:t>
            </a:r>
            <a:r>
              <a:rPr sz="3600" b="1" spc="-20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METHODS </a:t>
            </a:r>
            <a:r>
              <a:rPr sz="3600" b="1" spc="-985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OF</a:t>
            </a:r>
            <a:r>
              <a:rPr sz="3600" b="1" spc="-10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USING </a:t>
            </a:r>
            <a:r>
              <a:rPr sz="3600" b="1" spc="-5" dirty="0">
                <a:solidFill>
                  <a:srgbClr val="921928"/>
                </a:solidFill>
                <a:latin typeface="Arial"/>
                <a:cs typeface="Arial"/>
              </a:rPr>
              <a:t>PLASMA</a:t>
            </a:r>
            <a:endParaRPr sz="36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425362" y="1855407"/>
            <a:ext cx="322961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latin typeface="Arial"/>
                <a:cs typeface="Arial"/>
              </a:rPr>
              <a:t>Freeze-dried</a:t>
            </a:r>
            <a:r>
              <a:rPr sz="2000" b="1" spc="-15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plasma (FDP)</a:t>
            </a:r>
            <a:endParaRPr sz="20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221783" y="1926511"/>
            <a:ext cx="990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latin typeface="Arial"/>
                <a:cs typeface="Arial"/>
              </a:rPr>
              <a:t>P</a:t>
            </a:r>
            <a:r>
              <a:rPr sz="1800" b="1" spc="-5" dirty="0">
                <a:latin typeface="Arial"/>
                <a:cs typeface="Arial"/>
              </a:rPr>
              <a:t>L</a:t>
            </a:r>
            <a:r>
              <a:rPr sz="1800" b="1" dirty="0">
                <a:latin typeface="Arial"/>
                <a:cs typeface="Arial"/>
              </a:rPr>
              <a:t>ASMA</a:t>
            </a:r>
            <a:endParaRPr sz="18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94437" y="2289263"/>
            <a:ext cx="3583304" cy="37160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Arial MT"/>
                <a:cs typeface="Arial MT"/>
              </a:rPr>
              <a:t>Developed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1930s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540"/>
              </a:spcBef>
            </a:pPr>
            <a:r>
              <a:rPr sz="1800" dirty="0">
                <a:latin typeface="Arial MT"/>
                <a:cs typeface="Arial MT"/>
              </a:rPr>
              <a:t>Used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WWII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Korea</a:t>
            </a:r>
            <a:endParaRPr sz="1800">
              <a:latin typeface="Arial MT"/>
              <a:cs typeface="Arial MT"/>
            </a:endParaRPr>
          </a:p>
          <a:p>
            <a:pPr marL="12700" marR="676910">
              <a:lnSpc>
                <a:spcPts val="2100"/>
              </a:lnSpc>
              <a:spcBef>
                <a:spcPts val="1660"/>
              </a:spcBef>
            </a:pPr>
            <a:r>
              <a:rPr sz="1800" spc="-5" dirty="0">
                <a:latin typeface="Arial MT"/>
                <a:cs typeface="Arial MT"/>
              </a:rPr>
              <a:t>Stopped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because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disease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transmission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480"/>
              </a:spcBef>
            </a:pPr>
            <a:r>
              <a:rPr sz="1800" spc="-5" dirty="0">
                <a:latin typeface="Arial MT"/>
                <a:cs typeface="Arial MT"/>
              </a:rPr>
              <a:t>Continued </a:t>
            </a:r>
            <a:r>
              <a:rPr sz="1800" dirty="0">
                <a:latin typeface="Arial MT"/>
                <a:cs typeface="Arial MT"/>
              </a:rPr>
              <a:t>by</a:t>
            </a:r>
            <a:r>
              <a:rPr sz="1800" spc="-5" dirty="0">
                <a:latin typeface="Arial MT"/>
                <a:cs typeface="Arial MT"/>
              </a:rPr>
              <a:t> other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nations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ts val="2100"/>
              </a:lnSpc>
              <a:spcBef>
                <a:spcPts val="1660"/>
              </a:spcBef>
            </a:pPr>
            <a:r>
              <a:rPr sz="1800" dirty="0">
                <a:latin typeface="Arial MT"/>
                <a:cs typeface="Arial MT"/>
              </a:rPr>
              <a:t>Rekindled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interested </a:t>
            </a:r>
            <a:r>
              <a:rPr sz="1800" dirty="0">
                <a:latin typeface="Arial MT"/>
                <a:cs typeface="Arial MT"/>
              </a:rPr>
              <a:t>by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US</a:t>
            </a:r>
            <a:r>
              <a:rPr sz="1800" spc="-5" dirty="0">
                <a:latin typeface="Arial MT"/>
                <a:cs typeface="Arial MT"/>
              </a:rPr>
              <a:t> military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due </a:t>
            </a:r>
            <a:r>
              <a:rPr sz="1800" spc="-5" dirty="0">
                <a:latin typeface="Arial MT"/>
                <a:cs typeface="Arial MT"/>
              </a:rPr>
              <a:t>to </a:t>
            </a:r>
            <a:r>
              <a:rPr sz="1800" dirty="0">
                <a:latin typeface="Arial MT"/>
                <a:cs typeface="Arial MT"/>
              </a:rPr>
              <a:t>problems </a:t>
            </a:r>
            <a:r>
              <a:rPr sz="1800" spc="-5" dirty="0">
                <a:latin typeface="Arial MT"/>
                <a:cs typeface="Arial MT"/>
              </a:rPr>
              <a:t>with </a:t>
            </a:r>
            <a:r>
              <a:rPr sz="1800" dirty="0">
                <a:latin typeface="Arial MT"/>
                <a:cs typeface="Arial MT"/>
              </a:rPr>
              <a:t>access </a:t>
            </a:r>
            <a:r>
              <a:rPr sz="1800" spc="-5" dirty="0">
                <a:latin typeface="Arial MT"/>
                <a:cs typeface="Arial MT"/>
              </a:rPr>
              <a:t>to </a:t>
            </a:r>
            <a:r>
              <a:rPr sz="1800" dirty="0">
                <a:latin typeface="Arial MT"/>
                <a:cs typeface="Arial MT"/>
              </a:rPr>
              <a:t> whole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blood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at</a:t>
            </a:r>
            <a:r>
              <a:rPr sz="1800" spc="-5" dirty="0">
                <a:latin typeface="Arial MT"/>
                <a:cs typeface="Arial MT"/>
              </a:rPr>
              <a:t> battlefront</a:t>
            </a:r>
            <a:endParaRPr sz="1800">
              <a:latin typeface="Arial MT"/>
              <a:cs typeface="Arial MT"/>
            </a:endParaRPr>
          </a:p>
          <a:p>
            <a:pPr marL="12700" marR="245745">
              <a:lnSpc>
                <a:spcPts val="2100"/>
              </a:lnSpc>
              <a:spcBef>
                <a:spcPts val="1600"/>
              </a:spcBef>
            </a:pPr>
            <a:r>
              <a:rPr sz="1800" dirty="0">
                <a:latin typeface="Arial MT"/>
                <a:cs typeface="Arial MT"/>
              </a:rPr>
              <a:t>Approved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for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use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hemorrhagic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shock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recent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years</a:t>
            </a:r>
            <a:endParaRPr sz="1800">
              <a:latin typeface="Arial MT"/>
              <a:cs typeface="Arial MT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558370" y="2446026"/>
            <a:ext cx="328295" cy="3864610"/>
            <a:chOff x="558370" y="2446026"/>
            <a:chExt cx="328295" cy="3864610"/>
          </a:xfrm>
        </p:grpSpPr>
        <p:sp>
          <p:nvSpPr>
            <p:cNvPr id="10" name="object 10"/>
            <p:cNvSpPr/>
            <p:nvPr/>
          </p:nvSpPr>
          <p:spPr>
            <a:xfrm>
              <a:off x="651207" y="2477776"/>
              <a:ext cx="0" cy="3642360"/>
            </a:xfrm>
            <a:custGeom>
              <a:avLst/>
              <a:gdLst/>
              <a:ahLst/>
              <a:cxnLst/>
              <a:rect l="l" t="t" r="r" b="b"/>
              <a:pathLst>
                <a:path h="3642360">
                  <a:moveTo>
                    <a:pt x="0" y="0"/>
                  </a:moveTo>
                  <a:lnTo>
                    <a:pt x="0" y="3642349"/>
                  </a:lnTo>
                </a:path>
              </a:pathLst>
            </a:custGeom>
            <a:ln w="63500">
              <a:solidFill>
                <a:srgbClr val="AFABA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558370" y="6124359"/>
              <a:ext cx="186055" cy="186055"/>
            </a:xfrm>
            <a:custGeom>
              <a:avLst/>
              <a:gdLst/>
              <a:ahLst/>
              <a:cxnLst/>
              <a:rect l="l" t="t" r="r" b="b"/>
              <a:pathLst>
                <a:path w="186054" h="186054">
                  <a:moveTo>
                    <a:pt x="185674" y="0"/>
                  </a:moveTo>
                  <a:lnTo>
                    <a:pt x="0" y="0"/>
                  </a:lnTo>
                  <a:lnTo>
                    <a:pt x="92837" y="185673"/>
                  </a:lnTo>
                  <a:lnTo>
                    <a:pt x="185674" y="0"/>
                  </a:lnTo>
                  <a:close/>
                </a:path>
              </a:pathLst>
            </a:custGeom>
            <a:solidFill>
              <a:srgbClr val="AFABA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28371" y="2477776"/>
              <a:ext cx="258445" cy="0"/>
            </a:xfrm>
            <a:custGeom>
              <a:avLst/>
              <a:gdLst/>
              <a:ahLst/>
              <a:cxnLst/>
              <a:rect l="l" t="t" r="r" b="b"/>
              <a:pathLst>
                <a:path w="258444">
                  <a:moveTo>
                    <a:pt x="0" y="0"/>
                  </a:moveTo>
                  <a:lnTo>
                    <a:pt x="258197" y="0"/>
                  </a:lnTo>
                </a:path>
              </a:pathLst>
            </a:custGeom>
            <a:ln w="63500">
              <a:solidFill>
                <a:srgbClr val="AFABA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28371" y="2919973"/>
              <a:ext cx="258445" cy="0"/>
            </a:xfrm>
            <a:custGeom>
              <a:avLst/>
              <a:gdLst/>
              <a:ahLst/>
              <a:cxnLst/>
              <a:rect l="l" t="t" r="r" b="b"/>
              <a:pathLst>
                <a:path w="258444">
                  <a:moveTo>
                    <a:pt x="0" y="0"/>
                  </a:moveTo>
                  <a:lnTo>
                    <a:pt x="258197" y="0"/>
                  </a:lnTo>
                </a:path>
              </a:pathLst>
            </a:custGeom>
            <a:ln w="63500">
              <a:solidFill>
                <a:srgbClr val="AFABA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28371" y="3414836"/>
              <a:ext cx="258445" cy="0"/>
            </a:xfrm>
            <a:custGeom>
              <a:avLst/>
              <a:gdLst/>
              <a:ahLst/>
              <a:cxnLst/>
              <a:rect l="l" t="t" r="r" b="b"/>
              <a:pathLst>
                <a:path w="258444">
                  <a:moveTo>
                    <a:pt x="0" y="0"/>
                  </a:moveTo>
                  <a:lnTo>
                    <a:pt x="258197" y="0"/>
                  </a:lnTo>
                </a:path>
              </a:pathLst>
            </a:custGeom>
            <a:ln w="63500">
              <a:solidFill>
                <a:srgbClr val="AFABA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28371" y="4171916"/>
              <a:ext cx="258445" cy="0"/>
            </a:xfrm>
            <a:custGeom>
              <a:avLst/>
              <a:gdLst/>
              <a:ahLst/>
              <a:cxnLst/>
              <a:rect l="l" t="t" r="r" b="b"/>
              <a:pathLst>
                <a:path w="258444">
                  <a:moveTo>
                    <a:pt x="0" y="0"/>
                  </a:moveTo>
                  <a:lnTo>
                    <a:pt x="258197" y="0"/>
                  </a:lnTo>
                </a:path>
              </a:pathLst>
            </a:custGeom>
            <a:ln w="63500">
              <a:solidFill>
                <a:srgbClr val="AFABA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28371" y="4633582"/>
              <a:ext cx="258445" cy="0"/>
            </a:xfrm>
            <a:custGeom>
              <a:avLst/>
              <a:gdLst/>
              <a:ahLst/>
              <a:cxnLst/>
              <a:rect l="l" t="t" r="r" b="b"/>
              <a:pathLst>
                <a:path w="258444">
                  <a:moveTo>
                    <a:pt x="0" y="0"/>
                  </a:moveTo>
                  <a:lnTo>
                    <a:pt x="258197" y="0"/>
                  </a:lnTo>
                </a:path>
              </a:pathLst>
            </a:custGeom>
            <a:ln w="63500">
              <a:solidFill>
                <a:srgbClr val="AFABA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28371" y="5686595"/>
              <a:ext cx="258445" cy="0"/>
            </a:xfrm>
            <a:custGeom>
              <a:avLst/>
              <a:gdLst/>
              <a:ahLst/>
              <a:cxnLst/>
              <a:rect l="l" t="t" r="r" b="b"/>
              <a:pathLst>
                <a:path w="258444">
                  <a:moveTo>
                    <a:pt x="0" y="0"/>
                  </a:moveTo>
                  <a:lnTo>
                    <a:pt x="258197" y="0"/>
                  </a:lnTo>
                </a:path>
              </a:pathLst>
            </a:custGeom>
            <a:ln w="63500">
              <a:solidFill>
                <a:srgbClr val="AFABA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5489888" y="2342343"/>
            <a:ext cx="3533775" cy="31572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1110615">
              <a:lnSpc>
                <a:spcPts val="2100"/>
              </a:lnSpc>
              <a:spcBef>
                <a:spcPts val="219"/>
              </a:spcBef>
            </a:pPr>
            <a:r>
              <a:rPr sz="1800" dirty="0">
                <a:latin typeface="Arial MT"/>
                <a:cs typeface="Arial MT"/>
              </a:rPr>
              <a:t>Provides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fibrinogen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hemostatic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factors</a:t>
            </a:r>
            <a:endParaRPr sz="1800">
              <a:latin typeface="Arial MT"/>
              <a:cs typeface="Arial MT"/>
            </a:endParaRPr>
          </a:p>
          <a:p>
            <a:pPr marL="12700" marR="437515">
              <a:lnSpc>
                <a:spcPts val="2100"/>
              </a:lnSpc>
              <a:spcBef>
                <a:spcPts val="1200"/>
              </a:spcBef>
            </a:pPr>
            <a:r>
              <a:rPr sz="1800" spc="-5" dirty="0">
                <a:latin typeface="Arial MT"/>
                <a:cs typeface="Arial MT"/>
              </a:rPr>
              <a:t>Although </a:t>
            </a:r>
            <a:r>
              <a:rPr sz="1800" dirty="0">
                <a:latin typeface="Arial MT"/>
                <a:cs typeface="Arial MT"/>
              </a:rPr>
              <a:t>best </a:t>
            </a:r>
            <a:r>
              <a:rPr sz="1800" spc="-5" dirty="0">
                <a:latin typeface="Arial MT"/>
                <a:cs typeface="Arial MT"/>
              </a:rPr>
              <a:t>with other </a:t>
            </a:r>
            <a:r>
              <a:rPr sz="1800" dirty="0">
                <a:latin typeface="Arial MT"/>
                <a:cs typeface="Arial MT"/>
              </a:rPr>
              <a:t>blood </a:t>
            </a:r>
            <a:r>
              <a:rPr sz="1800" spc="-49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products,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can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be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used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alone</a:t>
            </a:r>
            <a:endParaRPr sz="1800">
              <a:latin typeface="Arial MT"/>
              <a:cs typeface="Arial MT"/>
            </a:endParaRPr>
          </a:p>
          <a:p>
            <a:pPr marL="12700" marR="819150">
              <a:lnSpc>
                <a:spcPts val="2100"/>
              </a:lnSpc>
              <a:spcBef>
                <a:spcPts val="1200"/>
              </a:spcBef>
            </a:pPr>
            <a:r>
              <a:rPr sz="1800" b="1" spc="-5" dirty="0">
                <a:latin typeface="Arial"/>
                <a:cs typeface="Arial"/>
              </a:rPr>
              <a:t>FDP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dirty="0">
                <a:latin typeface="Arial MT"/>
                <a:cs typeface="Arial MT"/>
              </a:rPr>
              <a:t>can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stored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without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refrigeration</a:t>
            </a:r>
            <a:endParaRPr sz="1800">
              <a:latin typeface="Arial MT"/>
              <a:cs typeface="Arial MT"/>
            </a:endParaRPr>
          </a:p>
          <a:p>
            <a:pPr marL="12700" marR="285115" algn="just">
              <a:lnSpc>
                <a:spcPts val="2100"/>
              </a:lnSpc>
              <a:spcBef>
                <a:spcPts val="1200"/>
              </a:spcBef>
            </a:pPr>
            <a:r>
              <a:rPr sz="1800" b="1" spc="-5" dirty="0">
                <a:latin typeface="Arial"/>
                <a:cs typeface="Arial"/>
              </a:rPr>
              <a:t>FDP </a:t>
            </a:r>
            <a:r>
              <a:rPr sz="1800" spc="-5" dirty="0">
                <a:latin typeface="Arial MT"/>
                <a:cs typeface="Arial MT"/>
              </a:rPr>
              <a:t>reconstituted </a:t>
            </a:r>
            <a:r>
              <a:rPr sz="1800" dirty="0">
                <a:latin typeface="Arial MT"/>
                <a:cs typeface="Arial MT"/>
              </a:rPr>
              <a:t>in vials must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be </a:t>
            </a:r>
            <a:r>
              <a:rPr sz="1800" spc="-5" dirty="0">
                <a:latin typeface="Arial MT"/>
                <a:cs typeface="Arial MT"/>
              </a:rPr>
              <a:t>administered through vented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tubing,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but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with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collapsible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bags</a:t>
            </a:r>
            <a:endParaRPr sz="1800">
              <a:latin typeface="Arial MT"/>
              <a:cs typeface="Arial MT"/>
            </a:endParaRPr>
          </a:p>
          <a:p>
            <a:pPr marL="12700" algn="just">
              <a:lnSpc>
                <a:spcPts val="2039"/>
              </a:lnSpc>
            </a:pPr>
            <a:r>
              <a:rPr sz="1800" spc="-5" dirty="0">
                <a:latin typeface="Arial MT"/>
                <a:cs typeface="Arial MT"/>
              </a:rPr>
              <a:t>standard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blood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tubing </a:t>
            </a:r>
            <a:r>
              <a:rPr sz="1800" dirty="0">
                <a:latin typeface="Arial MT"/>
                <a:cs typeface="Arial MT"/>
              </a:rPr>
              <a:t>can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be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used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5236607" y="2416493"/>
            <a:ext cx="114300" cy="504190"/>
          </a:xfrm>
          <a:custGeom>
            <a:avLst/>
            <a:gdLst/>
            <a:ahLst/>
            <a:cxnLst/>
            <a:rect l="l" t="t" r="r" b="b"/>
            <a:pathLst>
              <a:path w="114300" h="504189">
                <a:moveTo>
                  <a:pt x="0" y="504000"/>
                </a:moveTo>
                <a:lnTo>
                  <a:pt x="0" y="0"/>
                </a:lnTo>
                <a:lnTo>
                  <a:pt x="114300" y="0"/>
                </a:lnTo>
                <a:lnTo>
                  <a:pt x="114300" y="504000"/>
                </a:lnTo>
                <a:lnTo>
                  <a:pt x="0" y="50400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5236607" y="3090004"/>
            <a:ext cx="114300" cy="504190"/>
          </a:xfrm>
          <a:custGeom>
            <a:avLst/>
            <a:gdLst/>
            <a:ahLst/>
            <a:cxnLst/>
            <a:rect l="l" t="t" r="r" b="b"/>
            <a:pathLst>
              <a:path w="114300" h="504189">
                <a:moveTo>
                  <a:pt x="0" y="504000"/>
                </a:moveTo>
                <a:lnTo>
                  <a:pt x="0" y="0"/>
                </a:lnTo>
                <a:lnTo>
                  <a:pt x="114300" y="0"/>
                </a:lnTo>
                <a:lnTo>
                  <a:pt x="114300" y="504000"/>
                </a:lnTo>
                <a:lnTo>
                  <a:pt x="0" y="50400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5236607" y="3804919"/>
            <a:ext cx="114300" cy="504190"/>
          </a:xfrm>
          <a:custGeom>
            <a:avLst/>
            <a:gdLst/>
            <a:ahLst/>
            <a:cxnLst/>
            <a:rect l="l" t="t" r="r" b="b"/>
            <a:pathLst>
              <a:path w="114300" h="504189">
                <a:moveTo>
                  <a:pt x="0" y="504000"/>
                </a:moveTo>
                <a:lnTo>
                  <a:pt x="0" y="0"/>
                </a:lnTo>
                <a:lnTo>
                  <a:pt x="114300" y="0"/>
                </a:lnTo>
                <a:lnTo>
                  <a:pt x="114300" y="504000"/>
                </a:lnTo>
                <a:lnTo>
                  <a:pt x="0" y="50400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5236607" y="4525676"/>
            <a:ext cx="114300" cy="1008380"/>
          </a:xfrm>
          <a:custGeom>
            <a:avLst/>
            <a:gdLst/>
            <a:ahLst/>
            <a:cxnLst/>
            <a:rect l="l" t="t" r="r" b="b"/>
            <a:pathLst>
              <a:path w="114300" h="1008379">
                <a:moveTo>
                  <a:pt x="0" y="1008000"/>
                </a:moveTo>
                <a:lnTo>
                  <a:pt x="0" y="0"/>
                </a:lnTo>
                <a:lnTo>
                  <a:pt x="114300" y="0"/>
                </a:lnTo>
                <a:lnTo>
                  <a:pt x="114300" y="1008000"/>
                </a:lnTo>
                <a:lnTo>
                  <a:pt x="0" y="100800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23" name="object 23"/>
          <p:cNvGrpSpPr/>
          <p:nvPr/>
        </p:nvGrpSpPr>
        <p:grpSpPr>
          <a:xfrm>
            <a:off x="9087432" y="1595824"/>
            <a:ext cx="2673350" cy="4623435"/>
            <a:chOff x="9087432" y="1595824"/>
            <a:chExt cx="2673350" cy="4623435"/>
          </a:xfrm>
        </p:grpSpPr>
        <p:pic>
          <p:nvPicPr>
            <p:cNvPr id="24" name="object 2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087432" y="1595824"/>
              <a:ext cx="1771434" cy="296876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008745" y="3250236"/>
              <a:ext cx="1751638" cy="2968763"/>
            </a:xfrm>
            <a:prstGeom prst="rect">
              <a:avLst/>
            </a:prstGeom>
          </p:spPr>
        </p:pic>
      </p:grpSp>
      <p:sp>
        <p:nvSpPr>
          <p:cNvPr id="26" name="object 26"/>
          <p:cNvSpPr txBox="1"/>
          <p:nvPr/>
        </p:nvSpPr>
        <p:spPr>
          <a:xfrm>
            <a:off x="6452332" y="6045215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4832549" y="6058982"/>
            <a:ext cx="131318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083615" y="6058981"/>
            <a:ext cx="36449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9" name="object 2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26</a:t>
            </a:fld>
            <a:endParaRPr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55020" y="272620"/>
            <a:ext cx="708215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40" dirty="0">
                <a:solidFill>
                  <a:srgbClr val="767171"/>
                </a:solidFill>
                <a:latin typeface="Arial"/>
                <a:cs typeface="Arial"/>
              </a:rPr>
              <a:t>11: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Hemorrhagic</a:t>
            </a:r>
            <a:r>
              <a:rPr sz="2000" b="1" spc="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Shock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Fluid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Resuscitation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in 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6346634" y="2485229"/>
            <a:ext cx="5721350" cy="4373245"/>
            <a:chOff x="6346634" y="2485229"/>
            <a:chExt cx="5721350" cy="4373245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346634" y="4175205"/>
              <a:ext cx="1991649" cy="1565182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567767" y="2485229"/>
              <a:ext cx="4499674" cy="4372770"/>
            </a:xfrm>
            <a:prstGeom prst="rect">
              <a:avLst/>
            </a:prstGeom>
          </p:spPr>
        </p:pic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4343350" y="704123"/>
            <a:ext cx="3505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000000"/>
                </a:solidFill>
              </a:rPr>
              <a:t>BLOOD</a:t>
            </a:r>
            <a:r>
              <a:rPr sz="3600" spc="-65" dirty="0">
                <a:solidFill>
                  <a:srgbClr val="000000"/>
                </a:solidFill>
              </a:rPr>
              <a:t> </a:t>
            </a:r>
            <a:r>
              <a:rPr sz="3600" spc="-5" dirty="0">
                <a:solidFill>
                  <a:srgbClr val="000000"/>
                </a:solidFill>
              </a:rPr>
              <a:t>TYPING</a:t>
            </a:r>
            <a:endParaRPr sz="3600"/>
          </a:p>
        </p:txBody>
      </p:sp>
      <p:sp>
        <p:nvSpPr>
          <p:cNvPr id="8" name="object 8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6224600" y="1494130"/>
            <a:ext cx="1467485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2100" spc="-5" dirty="0">
                <a:latin typeface="Arial MT"/>
                <a:cs typeface="Arial MT"/>
              </a:rPr>
              <a:t>EldonCard</a:t>
            </a:r>
            <a:r>
              <a:rPr sz="2100" spc="-7" baseline="17857" dirty="0">
                <a:latin typeface="Arial MT"/>
                <a:cs typeface="Arial MT"/>
              </a:rPr>
              <a:t>®</a:t>
            </a:r>
            <a:endParaRPr sz="2100" baseline="17857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25363" y="1503451"/>
            <a:ext cx="3862704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spc="-5" dirty="0">
                <a:latin typeface="Arial MT"/>
                <a:cs typeface="Arial MT"/>
              </a:rPr>
              <a:t>Surface</a:t>
            </a:r>
            <a:r>
              <a:rPr sz="1800" dirty="0">
                <a:latin typeface="Arial MT"/>
                <a:cs typeface="Arial MT"/>
              </a:rPr>
              <a:t> markers </a:t>
            </a:r>
            <a:r>
              <a:rPr sz="1800" spc="-5" dirty="0">
                <a:latin typeface="Arial MT"/>
                <a:cs typeface="Arial MT"/>
              </a:rPr>
              <a:t>(antigens)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determine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blood</a:t>
            </a:r>
            <a:r>
              <a:rPr sz="1800" spc="-5" dirty="0">
                <a:latin typeface="Arial MT"/>
                <a:cs typeface="Arial MT"/>
              </a:rPr>
              <a:t> groups/types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452170" y="1840839"/>
            <a:ext cx="2961640" cy="2082800"/>
          </a:xfrm>
          <a:prstGeom prst="rect">
            <a:avLst/>
          </a:prstGeom>
        </p:spPr>
        <p:txBody>
          <a:bodyPr vert="horz" wrap="square" lIns="0" tIns="1574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40"/>
              </a:spcBef>
            </a:pPr>
            <a:r>
              <a:rPr sz="1800" spc="-5" dirty="0">
                <a:latin typeface="Arial MT"/>
                <a:cs typeface="Arial MT"/>
              </a:rPr>
              <a:t>Antigen-impregnated</a:t>
            </a:r>
            <a:r>
              <a:rPr sz="1800" spc="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surface</a:t>
            </a:r>
            <a:endParaRPr sz="1800">
              <a:latin typeface="Arial MT"/>
              <a:cs typeface="Arial MT"/>
            </a:endParaRPr>
          </a:p>
          <a:p>
            <a:pPr marL="12700" marR="106680">
              <a:lnSpc>
                <a:spcPts val="2100"/>
              </a:lnSpc>
              <a:spcBef>
                <a:spcPts val="1260"/>
              </a:spcBef>
            </a:pPr>
            <a:r>
              <a:rPr sz="1800" spc="-5" dirty="0">
                <a:latin typeface="Arial MT"/>
                <a:cs typeface="Arial MT"/>
              </a:rPr>
              <a:t>Donor/casualty </a:t>
            </a:r>
            <a:r>
              <a:rPr sz="1800" dirty="0">
                <a:latin typeface="Arial MT"/>
                <a:cs typeface="Arial MT"/>
              </a:rPr>
              <a:t>blood </a:t>
            </a:r>
            <a:r>
              <a:rPr sz="1800" spc="-5" dirty="0">
                <a:latin typeface="Arial MT"/>
                <a:cs typeface="Arial MT"/>
              </a:rPr>
              <a:t>reacts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with surface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antigens</a:t>
            </a:r>
            <a:endParaRPr sz="1800">
              <a:latin typeface="Arial MT"/>
              <a:cs typeface="Arial MT"/>
            </a:endParaRPr>
          </a:p>
          <a:p>
            <a:pPr marL="12700" marR="703580">
              <a:lnSpc>
                <a:spcPts val="2100"/>
              </a:lnSpc>
              <a:spcBef>
                <a:spcPts val="1200"/>
              </a:spcBef>
            </a:pPr>
            <a:r>
              <a:rPr sz="1800" spc="-5" dirty="0">
                <a:latin typeface="Arial MT"/>
                <a:cs typeface="Arial MT"/>
              </a:rPr>
              <a:t>Reaction/non-reaction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indicates</a:t>
            </a:r>
            <a:r>
              <a:rPr sz="1800" spc="-10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ABO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ts val="2039"/>
              </a:lnSpc>
            </a:pP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Rh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status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6263086" y="2019286"/>
            <a:ext cx="114300" cy="281305"/>
          </a:xfrm>
          <a:custGeom>
            <a:avLst/>
            <a:gdLst/>
            <a:ahLst/>
            <a:cxnLst/>
            <a:rect l="l" t="t" r="r" b="b"/>
            <a:pathLst>
              <a:path w="114300" h="281305">
                <a:moveTo>
                  <a:pt x="0" y="281177"/>
                </a:moveTo>
                <a:lnTo>
                  <a:pt x="0" y="0"/>
                </a:lnTo>
                <a:lnTo>
                  <a:pt x="114300" y="0"/>
                </a:lnTo>
                <a:lnTo>
                  <a:pt x="114300" y="281177"/>
                </a:lnTo>
                <a:lnTo>
                  <a:pt x="0" y="28117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6263081" y="2468930"/>
            <a:ext cx="114300" cy="1461770"/>
          </a:xfrm>
          <a:custGeom>
            <a:avLst/>
            <a:gdLst/>
            <a:ahLst/>
            <a:cxnLst/>
            <a:rect l="l" t="t" r="r" b="b"/>
            <a:pathLst>
              <a:path w="114300" h="1461770">
                <a:moveTo>
                  <a:pt x="114300" y="710285"/>
                </a:moveTo>
                <a:lnTo>
                  <a:pt x="0" y="710285"/>
                </a:lnTo>
                <a:lnTo>
                  <a:pt x="0" y="1461414"/>
                </a:lnTo>
                <a:lnTo>
                  <a:pt x="114300" y="1461414"/>
                </a:lnTo>
                <a:lnTo>
                  <a:pt x="114300" y="710285"/>
                </a:lnTo>
                <a:close/>
              </a:path>
              <a:path w="114300" h="1461770">
                <a:moveTo>
                  <a:pt x="114300" y="0"/>
                </a:moveTo>
                <a:lnTo>
                  <a:pt x="0" y="0"/>
                </a:lnTo>
                <a:lnTo>
                  <a:pt x="0" y="505904"/>
                </a:lnTo>
                <a:lnTo>
                  <a:pt x="114300" y="505904"/>
                </a:lnTo>
                <a:lnTo>
                  <a:pt x="114300" y="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753109" y="2156744"/>
            <a:ext cx="4269740" cy="1549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462280">
              <a:lnSpc>
                <a:spcPct val="152800"/>
              </a:lnSpc>
              <a:spcBef>
                <a:spcPts val="100"/>
              </a:spcBef>
            </a:pPr>
            <a:r>
              <a:rPr sz="1800" dirty="0">
                <a:latin typeface="Arial MT"/>
                <a:cs typeface="Arial MT"/>
              </a:rPr>
              <a:t>A</a:t>
            </a:r>
            <a:r>
              <a:rPr sz="1800" spc="-10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&amp; B </a:t>
            </a:r>
            <a:r>
              <a:rPr sz="1800" spc="-5" dirty="0">
                <a:latin typeface="Arial MT"/>
                <a:cs typeface="Arial MT"/>
              </a:rPr>
              <a:t>antigens determine</a:t>
            </a:r>
            <a:r>
              <a:rPr sz="1800" spc="-10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ABO</a:t>
            </a:r>
            <a:r>
              <a:rPr sz="1800" spc="-5" dirty="0">
                <a:latin typeface="Arial MT"/>
                <a:cs typeface="Arial MT"/>
              </a:rPr>
              <a:t> status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Rh</a:t>
            </a:r>
            <a:r>
              <a:rPr sz="1800" spc="-5" dirty="0">
                <a:latin typeface="Arial MT"/>
                <a:cs typeface="Arial MT"/>
              </a:rPr>
              <a:t> antigen </a:t>
            </a:r>
            <a:r>
              <a:rPr sz="1800" dirty="0">
                <a:latin typeface="Arial MT"/>
                <a:cs typeface="Arial MT"/>
              </a:rPr>
              <a:t>also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major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marker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ts val="2100"/>
              </a:lnSpc>
              <a:spcBef>
                <a:spcPts val="1260"/>
              </a:spcBef>
            </a:pPr>
            <a:r>
              <a:rPr sz="1800" dirty="0">
                <a:latin typeface="Arial MT"/>
                <a:cs typeface="Arial MT"/>
              </a:rPr>
              <a:t>Minor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markers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require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more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advanced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lab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resources,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but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not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tactically important</a:t>
            </a:r>
            <a:endParaRPr sz="1800">
              <a:latin typeface="Arial MT"/>
              <a:cs typeface="Arial MT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320846" y="3999534"/>
            <a:ext cx="5005070" cy="1301750"/>
            <a:chOff x="320846" y="3999534"/>
            <a:chExt cx="5005070" cy="1301750"/>
          </a:xfrm>
        </p:grpSpPr>
        <p:pic>
          <p:nvPicPr>
            <p:cNvPr id="16" name="object 1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860494" y="3999534"/>
              <a:ext cx="2465299" cy="1301750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592058" y="3999534"/>
              <a:ext cx="1231900" cy="1301750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20846" y="3999534"/>
              <a:ext cx="1231900" cy="1301750"/>
            </a:xfrm>
            <a:prstGeom prst="rect">
              <a:avLst/>
            </a:prstGeom>
          </p:spPr>
        </p:pic>
      </p:grpSp>
      <p:sp>
        <p:nvSpPr>
          <p:cNvPr id="19" name="object 19"/>
          <p:cNvSpPr txBox="1"/>
          <p:nvPr/>
        </p:nvSpPr>
        <p:spPr>
          <a:xfrm>
            <a:off x="545641" y="5327200"/>
            <a:ext cx="80200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 Black"/>
                <a:cs typeface="Arial Black"/>
              </a:rPr>
              <a:t>GROUP</a:t>
            </a:r>
            <a:r>
              <a:rPr sz="1200" spc="-80" dirty="0">
                <a:latin typeface="Arial Black"/>
                <a:cs typeface="Arial Black"/>
              </a:rPr>
              <a:t> </a:t>
            </a:r>
            <a:r>
              <a:rPr sz="1200" dirty="0">
                <a:latin typeface="Arial Black"/>
                <a:cs typeface="Arial Black"/>
              </a:rPr>
              <a:t>A</a:t>
            </a:r>
            <a:endParaRPr sz="1200">
              <a:latin typeface="Arial Black"/>
              <a:cs typeface="Arial Black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6452332" y="6045215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4832549" y="6058982"/>
            <a:ext cx="131318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7083615" y="6058981"/>
            <a:ext cx="36449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6" name="object 2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27</a:t>
            </a:fld>
            <a:endParaRPr dirty="0"/>
          </a:p>
        </p:txBody>
      </p:sp>
      <p:sp>
        <p:nvSpPr>
          <p:cNvPr id="20" name="object 20"/>
          <p:cNvSpPr txBox="1"/>
          <p:nvPr/>
        </p:nvSpPr>
        <p:spPr>
          <a:xfrm>
            <a:off x="1798485" y="5336021"/>
            <a:ext cx="80200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 Black"/>
                <a:cs typeface="Arial Black"/>
              </a:rPr>
              <a:t>GROUP</a:t>
            </a:r>
            <a:r>
              <a:rPr sz="1200" spc="-80" dirty="0">
                <a:latin typeface="Arial Black"/>
                <a:cs typeface="Arial Black"/>
              </a:rPr>
              <a:t> </a:t>
            </a:r>
            <a:r>
              <a:rPr sz="1200" dirty="0">
                <a:latin typeface="Arial Black"/>
                <a:cs typeface="Arial Black"/>
              </a:rPr>
              <a:t>B</a:t>
            </a:r>
            <a:endParaRPr sz="1200">
              <a:latin typeface="Arial Black"/>
              <a:cs typeface="Arial Black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027295" y="5340506"/>
            <a:ext cx="92075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 Black"/>
                <a:cs typeface="Arial Black"/>
              </a:rPr>
              <a:t>GROUP</a:t>
            </a:r>
            <a:r>
              <a:rPr sz="1200" spc="-80" dirty="0">
                <a:latin typeface="Arial Black"/>
                <a:cs typeface="Arial Black"/>
              </a:rPr>
              <a:t> </a:t>
            </a:r>
            <a:r>
              <a:rPr sz="1200" dirty="0">
                <a:latin typeface="Arial Black"/>
                <a:cs typeface="Arial Black"/>
              </a:rPr>
              <a:t>AB</a:t>
            </a:r>
            <a:endParaRPr sz="1200">
              <a:latin typeface="Arial Black"/>
              <a:cs typeface="Arial Black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308008" y="5336020"/>
            <a:ext cx="81026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 Black"/>
                <a:cs typeface="Arial Black"/>
              </a:rPr>
              <a:t>GROUP</a:t>
            </a:r>
            <a:r>
              <a:rPr sz="1200" spc="-80" dirty="0">
                <a:latin typeface="Arial Black"/>
                <a:cs typeface="Arial Black"/>
              </a:rPr>
              <a:t> </a:t>
            </a:r>
            <a:r>
              <a:rPr sz="1200" dirty="0">
                <a:latin typeface="Arial Black"/>
                <a:cs typeface="Arial Black"/>
              </a:rPr>
              <a:t>O</a:t>
            </a:r>
            <a:endParaRPr sz="12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0" y="1152552"/>
            <a:ext cx="12192000" cy="371448"/>
          </a:xfrm>
          <a:prstGeom prst="rect">
            <a:avLst/>
          </a:prstGeom>
        </p:spPr>
        <p:txBody>
          <a:bodyPr vert="horz" wrap="square" lIns="0" tIns="31115" rIns="0" bIns="0" rtlCol="0">
            <a:spAutoFit/>
          </a:bodyPr>
          <a:lstStyle/>
          <a:p>
            <a:pPr marL="104775" marR="5080" indent="-92710" algn="ctr">
              <a:lnSpc>
                <a:spcPts val="2200"/>
              </a:lnSpc>
              <a:spcBef>
                <a:spcPts val="245"/>
              </a:spcBef>
            </a:pPr>
            <a:r>
              <a:rPr sz="4400" b="1" dirty="0">
                <a:solidFill>
                  <a:srgbClr val="FFFFFF"/>
                </a:solidFill>
                <a:latin typeface="Arial"/>
                <a:cs typeface="Arial"/>
              </a:rPr>
              <a:t>ELDONCARD TECHNIQUES </a:t>
            </a:r>
            <a:r>
              <a:rPr sz="4400" b="1" spc="-5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4400" b="1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44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lang="en-US" sz="4400" b="1" spc="-15" dirty="0">
                <a:solidFill>
                  <a:srgbClr val="FFFFFF"/>
                </a:solidFill>
                <a:latin typeface="Arial"/>
                <a:cs typeface="Arial"/>
              </a:rPr>
              <a:t>TFC</a:t>
            </a:r>
            <a:endParaRPr sz="4400" dirty="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935884" y="2250349"/>
            <a:ext cx="6320790" cy="3580765"/>
            <a:chOff x="2935884" y="2250349"/>
            <a:chExt cx="6320790" cy="3580765"/>
          </a:xfrm>
        </p:grpSpPr>
        <p:sp>
          <p:nvSpPr>
            <p:cNvPr id="6" name="object 6"/>
            <p:cNvSpPr/>
            <p:nvPr/>
          </p:nvSpPr>
          <p:spPr>
            <a:xfrm>
              <a:off x="2945409" y="2259874"/>
              <a:ext cx="6301740" cy="3561715"/>
            </a:xfrm>
            <a:custGeom>
              <a:avLst/>
              <a:gdLst/>
              <a:ahLst/>
              <a:cxnLst/>
              <a:rect l="l" t="t" r="r" b="b"/>
              <a:pathLst>
                <a:path w="6301740" h="3561715">
                  <a:moveTo>
                    <a:pt x="0" y="0"/>
                  </a:moveTo>
                  <a:lnTo>
                    <a:pt x="6301178" y="0"/>
                  </a:lnTo>
                  <a:lnTo>
                    <a:pt x="6301178" y="3561134"/>
                  </a:lnTo>
                  <a:lnTo>
                    <a:pt x="0" y="3561134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8A8C8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500939" y="3445382"/>
              <a:ext cx="1190625" cy="1190625"/>
            </a:xfrm>
            <a:custGeom>
              <a:avLst/>
              <a:gdLst/>
              <a:ahLst/>
              <a:cxnLst/>
              <a:rect l="l" t="t" r="r" b="b"/>
              <a:pathLst>
                <a:path w="1190625" h="1190625">
                  <a:moveTo>
                    <a:pt x="595060" y="0"/>
                  </a:moveTo>
                  <a:lnTo>
                    <a:pt x="549409" y="1742"/>
                  </a:lnTo>
                  <a:lnTo>
                    <a:pt x="503975" y="6971"/>
                  </a:lnTo>
                  <a:lnTo>
                    <a:pt x="458974" y="15686"/>
                  </a:lnTo>
                  <a:lnTo>
                    <a:pt x="414623" y="27886"/>
                  </a:lnTo>
                  <a:lnTo>
                    <a:pt x="371138" y="43572"/>
                  </a:lnTo>
                  <a:lnTo>
                    <a:pt x="328736" y="62744"/>
                  </a:lnTo>
                  <a:lnTo>
                    <a:pt x="287634" y="85401"/>
                  </a:lnTo>
                  <a:lnTo>
                    <a:pt x="248047" y="111545"/>
                  </a:lnTo>
                  <a:lnTo>
                    <a:pt x="210193" y="141174"/>
                  </a:lnTo>
                  <a:lnTo>
                    <a:pt x="174289" y="174289"/>
                  </a:lnTo>
                  <a:lnTo>
                    <a:pt x="141174" y="210193"/>
                  </a:lnTo>
                  <a:lnTo>
                    <a:pt x="111545" y="248047"/>
                  </a:lnTo>
                  <a:lnTo>
                    <a:pt x="85401" y="287633"/>
                  </a:lnTo>
                  <a:lnTo>
                    <a:pt x="62744" y="328736"/>
                  </a:lnTo>
                  <a:lnTo>
                    <a:pt x="43572" y="371138"/>
                  </a:lnTo>
                  <a:lnTo>
                    <a:pt x="27886" y="414623"/>
                  </a:lnTo>
                  <a:lnTo>
                    <a:pt x="15686" y="458974"/>
                  </a:lnTo>
                  <a:lnTo>
                    <a:pt x="6971" y="503974"/>
                  </a:lnTo>
                  <a:lnTo>
                    <a:pt x="1742" y="549409"/>
                  </a:lnTo>
                  <a:lnTo>
                    <a:pt x="0" y="595059"/>
                  </a:lnTo>
                  <a:lnTo>
                    <a:pt x="1742" y="640710"/>
                  </a:lnTo>
                  <a:lnTo>
                    <a:pt x="6971" y="686144"/>
                  </a:lnTo>
                  <a:lnTo>
                    <a:pt x="15686" y="731145"/>
                  </a:lnTo>
                  <a:lnTo>
                    <a:pt x="27886" y="775496"/>
                  </a:lnTo>
                  <a:lnTo>
                    <a:pt x="43572" y="818981"/>
                  </a:lnTo>
                  <a:lnTo>
                    <a:pt x="62744" y="861383"/>
                  </a:lnTo>
                  <a:lnTo>
                    <a:pt x="85401" y="902485"/>
                  </a:lnTo>
                  <a:lnTo>
                    <a:pt x="111545" y="942072"/>
                  </a:lnTo>
                  <a:lnTo>
                    <a:pt x="141174" y="979926"/>
                  </a:lnTo>
                  <a:lnTo>
                    <a:pt x="174289" y="1015830"/>
                  </a:lnTo>
                  <a:lnTo>
                    <a:pt x="210193" y="1048945"/>
                  </a:lnTo>
                  <a:lnTo>
                    <a:pt x="248047" y="1078574"/>
                  </a:lnTo>
                  <a:lnTo>
                    <a:pt x="287634" y="1104718"/>
                  </a:lnTo>
                  <a:lnTo>
                    <a:pt x="328736" y="1127375"/>
                  </a:lnTo>
                  <a:lnTo>
                    <a:pt x="371138" y="1146547"/>
                  </a:lnTo>
                  <a:lnTo>
                    <a:pt x="414623" y="1162233"/>
                  </a:lnTo>
                  <a:lnTo>
                    <a:pt x="458974" y="1174434"/>
                  </a:lnTo>
                  <a:lnTo>
                    <a:pt x="503975" y="1183148"/>
                  </a:lnTo>
                  <a:lnTo>
                    <a:pt x="549409" y="1188377"/>
                  </a:lnTo>
                  <a:lnTo>
                    <a:pt x="595060" y="1190120"/>
                  </a:lnTo>
                  <a:lnTo>
                    <a:pt x="640710" y="1188377"/>
                  </a:lnTo>
                  <a:lnTo>
                    <a:pt x="686144" y="1183148"/>
                  </a:lnTo>
                  <a:lnTo>
                    <a:pt x="731145" y="1174434"/>
                  </a:lnTo>
                  <a:lnTo>
                    <a:pt x="775496" y="1162233"/>
                  </a:lnTo>
                  <a:lnTo>
                    <a:pt x="818981" y="1146547"/>
                  </a:lnTo>
                  <a:lnTo>
                    <a:pt x="861383" y="1127375"/>
                  </a:lnTo>
                  <a:lnTo>
                    <a:pt x="902486" y="1104718"/>
                  </a:lnTo>
                  <a:lnTo>
                    <a:pt x="942072" y="1078574"/>
                  </a:lnTo>
                  <a:lnTo>
                    <a:pt x="979926" y="1048945"/>
                  </a:lnTo>
                  <a:lnTo>
                    <a:pt x="1015830" y="1015830"/>
                  </a:lnTo>
                  <a:lnTo>
                    <a:pt x="1048945" y="979926"/>
                  </a:lnTo>
                  <a:lnTo>
                    <a:pt x="1078574" y="942072"/>
                  </a:lnTo>
                  <a:lnTo>
                    <a:pt x="1104718" y="902485"/>
                  </a:lnTo>
                  <a:lnTo>
                    <a:pt x="1127375" y="861383"/>
                  </a:lnTo>
                  <a:lnTo>
                    <a:pt x="1146547" y="818981"/>
                  </a:lnTo>
                  <a:lnTo>
                    <a:pt x="1162233" y="775496"/>
                  </a:lnTo>
                  <a:lnTo>
                    <a:pt x="1174434" y="731145"/>
                  </a:lnTo>
                  <a:lnTo>
                    <a:pt x="1183148" y="686144"/>
                  </a:lnTo>
                  <a:lnTo>
                    <a:pt x="1188377" y="640710"/>
                  </a:lnTo>
                  <a:lnTo>
                    <a:pt x="1190120" y="595059"/>
                  </a:lnTo>
                  <a:lnTo>
                    <a:pt x="1188377" y="549409"/>
                  </a:lnTo>
                  <a:lnTo>
                    <a:pt x="1183148" y="503974"/>
                  </a:lnTo>
                  <a:lnTo>
                    <a:pt x="1174434" y="458974"/>
                  </a:lnTo>
                  <a:lnTo>
                    <a:pt x="1162233" y="414623"/>
                  </a:lnTo>
                  <a:lnTo>
                    <a:pt x="1146547" y="371138"/>
                  </a:lnTo>
                  <a:lnTo>
                    <a:pt x="1127375" y="328736"/>
                  </a:lnTo>
                  <a:lnTo>
                    <a:pt x="1104718" y="287633"/>
                  </a:lnTo>
                  <a:lnTo>
                    <a:pt x="1078574" y="248047"/>
                  </a:lnTo>
                  <a:lnTo>
                    <a:pt x="1048945" y="210193"/>
                  </a:lnTo>
                  <a:lnTo>
                    <a:pt x="1015830" y="174289"/>
                  </a:lnTo>
                  <a:lnTo>
                    <a:pt x="979926" y="141174"/>
                  </a:lnTo>
                  <a:lnTo>
                    <a:pt x="942072" y="111545"/>
                  </a:lnTo>
                  <a:lnTo>
                    <a:pt x="902486" y="85401"/>
                  </a:lnTo>
                  <a:lnTo>
                    <a:pt x="861383" y="62744"/>
                  </a:lnTo>
                  <a:lnTo>
                    <a:pt x="818981" y="43572"/>
                  </a:lnTo>
                  <a:lnTo>
                    <a:pt x="775496" y="27886"/>
                  </a:lnTo>
                  <a:lnTo>
                    <a:pt x="731145" y="15686"/>
                  </a:lnTo>
                  <a:lnTo>
                    <a:pt x="686144" y="6971"/>
                  </a:lnTo>
                  <a:lnTo>
                    <a:pt x="640710" y="1742"/>
                  </a:lnTo>
                  <a:lnTo>
                    <a:pt x="595060" y="0"/>
                  </a:lnTo>
                  <a:close/>
                </a:path>
              </a:pathLst>
            </a:custGeom>
            <a:solidFill>
              <a:srgbClr val="6166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898122" y="3735993"/>
              <a:ext cx="525145" cy="608965"/>
            </a:xfrm>
            <a:custGeom>
              <a:avLst/>
              <a:gdLst/>
              <a:ahLst/>
              <a:cxnLst/>
              <a:rect l="l" t="t" r="r" b="b"/>
              <a:pathLst>
                <a:path w="525145" h="608964">
                  <a:moveTo>
                    <a:pt x="0" y="0"/>
                  </a:moveTo>
                  <a:lnTo>
                    <a:pt x="0" y="608897"/>
                  </a:lnTo>
                  <a:lnTo>
                    <a:pt x="524913" y="3044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3908064" y="6056522"/>
            <a:ext cx="4711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i="1" spc="-10" dirty="0">
                <a:solidFill>
                  <a:srgbClr val="8A8C8C"/>
                </a:solidFill>
                <a:latin typeface="Arial"/>
                <a:cs typeface="Arial"/>
              </a:rPr>
              <a:t>Video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can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be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found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on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deployedmedicine.com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28</a:t>
            </a:fld>
            <a:endParaRPr dirty="0"/>
          </a:p>
        </p:txBody>
      </p:sp>
      <p:pic>
        <p:nvPicPr>
          <p:cNvPr id="13" name="11b. Determining Blod Type (Using Eldoncard)">
            <a:hlinkClick r:id="" action="ppaction://media"/>
            <a:extLst>
              <a:ext uri="{FF2B5EF4-FFF2-40B4-BE49-F238E27FC236}">
                <a16:creationId xmlns:a16="http://schemas.microsoft.com/office/drawing/2014/main" id="{2154D5C0-E138-D9DC-2711-001241E044C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36928" y="1646611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4552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55020" y="272620"/>
            <a:ext cx="708215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40" dirty="0">
                <a:solidFill>
                  <a:srgbClr val="767171"/>
                </a:solidFill>
                <a:latin typeface="Arial"/>
                <a:cs typeface="Arial"/>
              </a:rPr>
              <a:t>11: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Hemorrhagic</a:t>
            </a:r>
            <a:r>
              <a:rPr sz="2000" b="1" spc="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Shock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Fluid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Resuscitation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in 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708561" y="688896"/>
            <a:ext cx="4775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000000"/>
                </a:solidFill>
              </a:rPr>
              <a:t>BLOOD</a:t>
            </a:r>
            <a:r>
              <a:rPr sz="3600" spc="-65" dirty="0">
                <a:solidFill>
                  <a:srgbClr val="000000"/>
                </a:solidFill>
              </a:rPr>
              <a:t> </a:t>
            </a:r>
            <a:r>
              <a:rPr sz="3600" spc="-5" dirty="0">
                <a:solidFill>
                  <a:srgbClr val="000000"/>
                </a:solidFill>
              </a:rPr>
              <a:t>COLLECTION</a:t>
            </a:r>
            <a:endParaRPr sz="3600"/>
          </a:p>
        </p:txBody>
      </p:sp>
      <p:grpSp>
        <p:nvGrpSpPr>
          <p:cNvPr id="5" name="object 5"/>
          <p:cNvGrpSpPr/>
          <p:nvPr/>
        </p:nvGrpSpPr>
        <p:grpSpPr>
          <a:xfrm>
            <a:off x="390638" y="5203154"/>
            <a:ext cx="6592570" cy="1502410"/>
            <a:chOff x="390638" y="5203154"/>
            <a:chExt cx="6592570" cy="1502410"/>
          </a:xfrm>
        </p:grpSpPr>
        <p:sp>
          <p:nvSpPr>
            <p:cNvPr id="6" name="object 6"/>
            <p:cNvSpPr/>
            <p:nvPr/>
          </p:nvSpPr>
          <p:spPr>
            <a:xfrm>
              <a:off x="6263087" y="5985252"/>
              <a:ext cx="720090" cy="720090"/>
            </a:xfrm>
            <a:custGeom>
              <a:avLst/>
              <a:gdLst/>
              <a:ahLst/>
              <a:cxnLst/>
              <a:rect l="l" t="t" r="r" b="b"/>
              <a:pathLst>
                <a:path w="720090" h="720090">
                  <a:moveTo>
                    <a:pt x="360000" y="0"/>
                  </a:moveTo>
                  <a:lnTo>
                    <a:pt x="314035" y="2928"/>
                  </a:lnTo>
                  <a:lnTo>
                    <a:pt x="268677" y="11715"/>
                  </a:lnTo>
                  <a:lnTo>
                    <a:pt x="224532" y="26360"/>
                  </a:lnTo>
                  <a:lnTo>
                    <a:pt x="182206" y="46862"/>
                  </a:lnTo>
                  <a:lnTo>
                    <a:pt x="142307" y="73223"/>
                  </a:lnTo>
                  <a:lnTo>
                    <a:pt x="105441" y="105441"/>
                  </a:lnTo>
                  <a:lnTo>
                    <a:pt x="73223" y="142307"/>
                  </a:lnTo>
                  <a:lnTo>
                    <a:pt x="46862" y="182206"/>
                  </a:lnTo>
                  <a:lnTo>
                    <a:pt x="26360" y="224531"/>
                  </a:lnTo>
                  <a:lnTo>
                    <a:pt x="11715" y="268676"/>
                  </a:lnTo>
                  <a:lnTo>
                    <a:pt x="2928" y="314035"/>
                  </a:lnTo>
                  <a:lnTo>
                    <a:pt x="0" y="359999"/>
                  </a:lnTo>
                  <a:lnTo>
                    <a:pt x="2928" y="405964"/>
                  </a:lnTo>
                  <a:lnTo>
                    <a:pt x="11715" y="451323"/>
                  </a:lnTo>
                  <a:lnTo>
                    <a:pt x="26360" y="495468"/>
                  </a:lnTo>
                  <a:lnTo>
                    <a:pt x="46862" y="537793"/>
                  </a:lnTo>
                  <a:lnTo>
                    <a:pt x="73223" y="577692"/>
                  </a:lnTo>
                  <a:lnTo>
                    <a:pt x="105441" y="614558"/>
                  </a:lnTo>
                  <a:lnTo>
                    <a:pt x="142307" y="646776"/>
                  </a:lnTo>
                  <a:lnTo>
                    <a:pt x="182206" y="673137"/>
                  </a:lnTo>
                  <a:lnTo>
                    <a:pt x="224532" y="693639"/>
                  </a:lnTo>
                  <a:lnTo>
                    <a:pt x="268677" y="708284"/>
                  </a:lnTo>
                  <a:lnTo>
                    <a:pt x="314035" y="717071"/>
                  </a:lnTo>
                  <a:lnTo>
                    <a:pt x="360000" y="719999"/>
                  </a:lnTo>
                  <a:lnTo>
                    <a:pt x="405965" y="717071"/>
                  </a:lnTo>
                  <a:lnTo>
                    <a:pt x="451323" y="708284"/>
                  </a:lnTo>
                  <a:lnTo>
                    <a:pt x="495469" y="693639"/>
                  </a:lnTo>
                  <a:lnTo>
                    <a:pt x="537794" y="673137"/>
                  </a:lnTo>
                  <a:lnTo>
                    <a:pt x="577693" y="646776"/>
                  </a:lnTo>
                  <a:lnTo>
                    <a:pt x="614559" y="614558"/>
                  </a:lnTo>
                  <a:lnTo>
                    <a:pt x="646777" y="577692"/>
                  </a:lnTo>
                  <a:lnTo>
                    <a:pt x="673137" y="537793"/>
                  </a:lnTo>
                  <a:lnTo>
                    <a:pt x="693639" y="495468"/>
                  </a:lnTo>
                  <a:lnTo>
                    <a:pt x="708284" y="451323"/>
                  </a:lnTo>
                  <a:lnTo>
                    <a:pt x="717071" y="405964"/>
                  </a:lnTo>
                  <a:lnTo>
                    <a:pt x="720000" y="359999"/>
                  </a:lnTo>
                  <a:lnTo>
                    <a:pt x="717071" y="314035"/>
                  </a:lnTo>
                  <a:lnTo>
                    <a:pt x="708284" y="268676"/>
                  </a:lnTo>
                  <a:lnTo>
                    <a:pt x="693639" y="224531"/>
                  </a:lnTo>
                  <a:lnTo>
                    <a:pt x="673137" y="182206"/>
                  </a:lnTo>
                  <a:lnTo>
                    <a:pt x="646777" y="142307"/>
                  </a:lnTo>
                  <a:lnTo>
                    <a:pt x="614559" y="105441"/>
                  </a:lnTo>
                  <a:lnTo>
                    <a:pt x="577693" y="73223"/>
                  </a:lnTo>
                  <a:lnTo>
                    <a:pt x="537794" y="46862"/>
                  </a:lnTo>
                  <a:lnTo>
                    <a:pt x="495469" y="26360"/>
                  </a:lnTo>
                  <a:lnTo>
                    <a:pt x="451323" y="11715"/>
                  </a:lnTo>
                  <a:lnTo>
                    <a:pt x="405965" y="2928"/>
                  </a:lnTo>
                  <a:lnTo>
                    <a:pt x="360000" y="0"/>
                  </a:lnTo>
                  <a:close/>
                </a:path>
              </a:pathLst>
            </a:custGeom>
            <a:solidFill>
              <a:srgbClr val="F2653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390638" y="5203154"/>
              <a:ext cx="6355080" cy="895350"/>
            </a:xfrm>
            <a:custGeom>
              <a:avLst/>
              <a:gdLst/>
              <a:ahLst/>
              <a:cxnLst/>
              <a:rect l="l" t="t" r="r" b="b"/>
              <a:pathLst>
                <a:path w="6355080" h="895350">
                  <a:moveTo>
                    <a:pt x="6251910" y="0"/>
                  </a:moveTo>
                  <a:lnTo>
                    <a:pt x="102762" y="0"/>
                  </a:lnTo>
                  <a:lnTo>
                    <a:pt x="62762" y="8075"/>
                  </a:lnTo>
                  <a:lnTo>
                    <a:pt x="30098" y="30098"/>
                  </a:lnTo>
                  <a:lnTo>
                    <a:pt x="8075" y="62762"/>
                  </a:lnTo>
                  <a:lnTo>
                    <a:pt x="0" y="102762"/>
                  </a:lnTo>
                  <a:lnTo>
                    <a:pt x="0" y="792301"/>
                  </a:lnTo>
                  <a:lnTo>
                    <a:pt x="8075" y="832300"/>
                  </a:lnTo>
                  <a:lnTo>
                    <a:pt x="30098" y="864965"/>
                  </a:lnTo>
                  <a:lnTo>
                    <a:pt x="62762" y="886987"/>
                  </a:lnTo>
                  <a:lnTo>
                    <a:pt x="102762" y="895063"/>
                  </a:lnTo>
                  <a:lnTo>
                    <a:pt x="6251910" y="895063"/>
                  </a:lnTo>
                  <a:lnTo>
                    <a:pt x="6291910" y="886987"/>
                  </a:lnTo>
                  <a:lnTo>
                    <a:pt x="6324574" y="864965"/>
                  </a:lnTo>
                  <a:lnTo>
                    <a:pt x="6346596" y="832300"/>
                  </a:lnTo>
                  <a:lnTo>
                    <a:pt x="6354672" y="792301"/>
                  </a:lnTo>
                  <a:lnTo>
                    <a:pt x="6354672" y="102762"/>
                  </a:lnTo>
                  <a:lnTo>
                    <a:pt x="6346596" y="62762"/>
                  </a:lnTo>
                  <a:lnTo>
                    <a:pt x="6324574" y="30098"/>
                  </a:lnTo>
                  <a:lnTo>
                    <a:pt x="6291910" y="8075"/>
                  </a:lnTo>
                  <a:lnTo>
                    <a:pt x="6251910" y="0"/>
                  </a:lnTo>
                  <a:close/>
                </a:path>
              </a:pathLst>
            </a:custGeom>
            <a:solidFill>
              <a:srgbClr val="FFF4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686969" y="1974408"/>
            <a:ext cx="3495040" cy="29413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601345">
              <a:lnSpc>
                <a:spcPts val="2100"/>
              </a:lnSpc>
              <a:spcBef>
                <a:spcPts val="219"/>
              </a:spcBef>
            </a:pPr>
            <a:r>
              <a:rPr sz="1800" spc="-5" dirty="0">
                <a:latin typeface="Arial MT"/>
                <a:cs typeface="Arial MT"/>
              </a:rPr>
              <a:t>Collection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bags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have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needle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attached </a:t>
            </a:r>
            <a:r>
              <a:rPr sz="1800" dirty="0">
                <a:latin typeface="Arial MT"/>
                <a:cs typeface="Arial MT"/>
              </a:rPr>
              <a:t>(16-gauge)</a:t>
            </a:r>
            <a:endParaRPr sz="1800">
              <a:latin typeface="Arial MT"/>
              <a:cs typeface="Arial MT"/>
            </a:endParaRPr>
          </a:p>
          <a:p>
            <a:pPr marL="12700" marR="194945">
              <a:lnSpc>
                <a:spcPts val="2100"/>
              </a:lnSpc>
              <a:spcBef>
                <a:spcPts val="1000"/>
              </a:spcBef>
            </a:pPr>
            <a:r>
              <a:rPr sz="1800" dirty="0">
                <a:latin typeface="Arial MT"/>
                <a:cs typeface="Arial MT"/>
              </a:rPr>
              <a:t>Lower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collection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bag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below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level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 </a:t>
            </a:r>
            <a:r>
              <a:rPr sz="1800" dirty="0">
                <a:latin typeface="Arial MT"/>
                <a:cs typeface="Arial MT"/>
              </a:rPr>
              <a:t>heart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ts val="2100"/>
              </a:lnSpc>
              <a:spcBef>
                <a:spcPts val="1000"/>
              </a:spcBef>
            </a:pPr>
            <a:r>
              <a:rPr sz="1800" spc="-5" dirty="0">
                <a:latin typeface="Arial MT"/>
                <a:cs typeface="Arial MT"/>
              </a:rPr>
              <a:t>Gently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shake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agitate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bag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 </a:t>
            </a:r>
            <a:r>
              <a:rPr sz="1800" dirty="0">
                <a:latin typeface="Arial MT"/>
                <a:cs typeface="Arial MT"/>
              </a:rPr>
              <a:t>mix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citrate anticoagulants</a:t>
            </a:r>
            <a:endParaRPr sz="1800">
              <a:latin typeface="Arial MT"/>
              <a:cs typeface="Arial MT"/>
            </a:endParaRPr>
          </a:p>
          <a:p>
            <a:pPr marL="12700" marR="859790">
              <a:lnSpc>
                <a:spcPts val="3100"/>
              </a:lnSpc>
              <a:spcBef>
                <a:spcPts val="200"/>
              </a:spcBef>
            </a:pPr>
            <a:r>
              <a:rPr sz="1800" dirty="0">
                <a:latin typeface="Arial MT"/>
                <a:cs typeface="Arial MT"/>
              </a:rPr>
              <a:t>Don’t </a:t>
            </a:r>
            <a:r>
              <a:rPr sz="1800" spc="-5" dirty="0">
                <a:latin typeface="Arial MT"/>
                <a:cs typeface="Arial MT"/>
              </a:rPr>
              <a:t>overfill the </a:t>
            </a:r>
            <a:r>
              <a:rPr sz="1800" dirty="0">
                <a:latin typeface="Arial MT"/>
                <a:cs typeface="Arial MT"/>
              </a:rPr>
              <a:t>bag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Clamp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then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tie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15" dirty="0">
                <a:latin typeface="Arial MT"/>
                <a:cs typeface="Arial MT"/>
              </a:rPr>
              <a:t>off </a:t>
            </a:r>
            <a:r>
              <a:rPr sz="1800" spc="-5" dirty="0">
                <a:latin typeface="Arial MT"/>
                <a:cs typeface="Arial MT"/>
              </a:rPr>
              <a:t>the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ts val="1839"/>
              </a:lnSpc>
            </a:pPr>
            <a:r>
              <a:rPr sz="1800" spc="-5" dirty="0">
                <a:latin typeface="Arial MT"/>
                <a:cs typeface="Arial MT"/>
              </a:rPr>
              <a:t>collection tubing</a:t>
            </a:r>
            <a:r>
              <a:rPr sz="1800" dirty="0">
                <a:latin typeface="Arial MT"/>
                <a:cs typeface="Arial MT"/>
              </a:rPr>
              <a:t> when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bag is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full</a:t>
            </a:r>
            <a:endParaRPr sz="1800">
              <a:latin typeface="Arial MT"/>
              <a:cs typeface="Arial MT"/>
            </a:endParaRPr>
          </a:p>
        </p:txBody>
      </p:sp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070818" y="1305592"/>
            <a:ext cx="3803257" cy="3803257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1073226" y="5275933"/>
            <a:ext cx="6374765" cy="133731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958215" algn="just">
              <a:lnSpc>
                <a:spcPts val="1800"/>
              </a:lnSpc>
              <a:spcBef>
                <a:spcPts val="259"/>
              </a:spcBef>
            </a:pPr>
            <a:r>
              <a:rPr sz="1600" dirty="0">
                <a:latin typeface="Arial MT"/>
                <a:cs typeface="Arial MT"/>
              </a:rPr>
              <a:t>Donors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experience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mild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decline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in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oxygen-carrying</a:t>
            </a:r>
            <a:r>
              <a:rPr sz="1600" spc="-15" dirty="0">
                <a:latin typeface="Arial MT"/>
                <a:cs typeface="Arial MT"/>
              </a:rPr>
              <a:t> capacity, </a:t>
            </a:r>
            <a:r>
              <a:rPr sz="1600" spc="-434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but no decrease in </a:t>
            </a:r>
            <a:r>
              <a:rPr sz="1600" spc="-5" dirty="0">
                <a:latin typeface="Arial MT"/>
                <a:cs typeface="Arial MT"/>
              </a:rPr>
              <a:t>performance </a:t>
            </a:r>
            <a:r>
              <a:rPr sz="1600" dirty="0">
                <a:latin typeface="Arial MT"/>
                <a:cs typeface="Arial MT"/>
              </a:rPr>
              <a:t>or </a:t>
            </a:r>
            <a:r>
              <a:rPr sz="1600" spc="-5" dirty="0">
                <a:latin typeface="Arial MT"/>
                <a:cs typeface="Arial MT"/>
              </a:rPr>
              <a:t>cognitive function after </a:t>
            </a:r>
            <a:r>
              <a:rPr sz="1600" dirty="0">
                <a:latin typeface="Arial MT"/>
                <a:cs typeface="Arial MT"/>
              </a:rPr>
              <a:t>1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unit of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blood</a:t>
            </a:r>
            <a:r>
              <a:rPr sz="1600" dirty="0">
                <a:latin typeface="Arial MT"/>
                <a:cs typeface="Arial MT"/>
              </a:rPr>
              <a:t> donation</a:t>
            </a:r>
            <a:endParaRPr sz="1600">
              <a:latin typeface="Arial MT"/>
              <a:cs typeface="Arial MT"/>
            </a:endParaRPr>
          </a:p>
          <a:p>
            <a:pPr marL="3771900">
              <a:lnSpc>
                <a:spcPct val="100000"/>
              </a:lnSpc>
              <a:spcBef>
                <a:spcPts val="925"/>
              </a:spcBef>
              <a:tabLst>
                <a:tab pos="5391150" algn="l"/>
                <a:tab pos="6022975" algn="l"/>
              </a:tabLst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 A R	</a:t>
            </a:r>
            <a:r>
              <a:rPr sz="4800" baseline="1736" dirty="0">
                <a:solidFill>
                  <a:srgbClr val="FFFFFF"/>
                </a:solidFill>
                <a:latin typeface="Arial Black"/>
                <a:cs typeface="Arial Black"/>
              </a:rPr>
              <a:t>C	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pic>
        <p:nvPicPr>
          <p:cNvPr id="11" name="object 11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509431" y="5330347"/>
            <a:ext cx="468458" cy="407834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7324718" y="421018"/>
            <a:ext cx="4867281" cy="4867281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469377" y="1527920"/>
            <a:ext cx="343154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Arial MT"/>
                <a:cs typeface="Arial MT"/>
              </a:rPr>
              <a:t>Considerations </a:t>
            </a:r>
            <a:r>
              <a:rPr sz="1800" dirty="0">
                <a:latin typeface="Arial MT"/>
                <a:cs typeface="Arial MT"/>
              </a:rPr>
              <a:t>in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collecting</a:t>
            </a:r>
            <a:r>
              <a:rPr sz="1800" dirty="0">
                <a:latin typeface="Arial MT"/>
                <a:cs typeface="Arial MT"/>
              </a:rPr>
              <a:t> blood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486931" y="1999850"/>
            <a:ext cx="114300" cy="560705"/>
          </a:xfrm>
          <a:custGeom>
            <a:avLst/>
            <a:gdLst/>
            <a:ahLst/>
            <a:cxnLst/>
            <a:rect l="l" t="t" r="r" b="b"/>
            <a:pathLst>
              <a:path w="114300" h="560705">
                <a:moveTo>
                  <a:pt x="0" y="560470"/>
                </a:moveTo>
                <a:lnTo>
                  <a:pt x="0" y="0"/>
                </a:lnTo>
                <a:lnTo>
                  <a:pt x="114300" y="0"/>
                </a:lnTo>
                <a:lnTo>
                  <a:pt x="114300" y="560470"/>
                </a:lnTo>
                <a:lnTo>
                  <a:pt x="0" y="56047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486931" y="2673371"/>
            <a:ext cx="114300" cy="560705"/>
          </a:xfrm>
          <a:custGeom>
            <a:avLst/>
            <a:gdLst/>
            <a:ahLst/>
            <a:cxnLst/>
            <a:rect l="l" t="t" r="r" b="b"/>
            <a:pathLst>
              <a:path w="114300" h="560705">
                <a:moveTo>
                  <a:pt x="0" y="560470"/>
                </a:moveTo>
                <a:lnTo>
                  <a:pt x="0" y="0"/>
                </a:lnTo>
                <a:lnTo>
                  <a:pt x="114300" y="0"/>
                </a:lnTo>
                <a:lnTo>
                  <a:pt x="114300" y="560470"/>
                </a:lnTo>
                <a:lnTo>
                  <a:pt x="0" y="56047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486931" y="3346894"/>
            <a:ext cx="114300" cy="560705"/>
          </a:xfrm>
          <a:custGeom>
            <a:avLst/>
            <a:gdLst/>
            <a:ahLst/>
            <a:cxnLst/>
            <a:rect l="l" t="t" r="r" b="b"/>
            <a:pathLst>
              <a:path w="114300" h="560704">
                <a:moveTo>
                  <a:pt x="0" y="560470"/>
                </a:moveTo>
                <a:lnTo>
                  <a:pt x="0" y="0"/>
                </a:lnTo>
                <a:lnTo>
                  <a:pt x="114300" y="0"/>
                </a:lnTo>
                <a:lnTo>
                  <a:pt x="114300" y="560470"/>
                </a:lnTo>
                <a:lnTo>
                  <a:pt x="0" y="56047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486931" y="4033520"/>
            <a:ext cx="114300" cy="274320"/>
          </a:xfrm>
          <a:custGeom>
            <a:avLst/>
            <a:gdLst/>
            <a:ahLst/>
            <a:cxnLst/>
            <a:rect l="l" t="t" r="r" b="b"/>
            <a:pathLst>
              <a:path w="114300" h="274320">
                <a:moveTo>
                  <a:pt x="0" y="274319"/>
                </a:moveTo>
                <a:lnTo>
                  <a:pt x="0" y="0"/>
                </a:lnTo>
                <a:lnTo>
                  <a:pt x="114300" y="0"/>
                </a:lnTo>
                <a:lnTo>
                  <a:pt x="114300" y="274319"/>
                </a:lnTo>
                <a:lnTo>
                  <a:pt x="0" y="274319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486931" y="4426201"/>
            <a:ext cx="114300" cy="560705"/>
          </a:xfrm>
          <a:custGeom>
            <a:avLst/>
            <a:gdLst/>
            <a:ahLst/>
            <a:cxnLst/>
            <a:rect l="l" t="t" r="r" b="b"/>
            <a:pathLst>
              <a:path w="114300" h="560704">
                <a:moveTo>
                  <a:pt x="0" y="560470"/>
                </a:moveTo>
                <a:lnTo>
                  <a:pt x="0" y="0"/>
                </a:lnTo>
                <a:lnTo>
                  <a:pt x="114300" y="0"/>
                </a:lnTo>
                <a:lnTo>
                  <a:pt x="114300" y="560470"/>
                </a:lnTo>
                <a:lnTo>
                  <a:pt x="0" y="56047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8191545" y="4325838"/>
            <a:ext cx="326644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Arial MT"/>
                <a:cs typeface="Arial MT"/>
              </a:rPr>
              <a:t>Methods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determine </a:t>
            </a:r>
            <a:r>
              <a:rPr sz="1800" dirty="0">
                <a:latin typeface="Arial MT"/>
                <a:cs typeface="Arial MT"/>
              </a:rPr>
              <a:t>bag is</a:t>
            </a:r>
            <a:r>
              <a:rPr sz="1800" spc="-5" dirty="0">
                <a:latin typeface="Arial MT"/>
                <a:cs typeface="Arial MT"/>
              </a:rPr>
              <a:t> full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8408923" y="4670619"/>
            <a:ext cx="3101340" cy="1930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25780">
              <a:lnSpc>
                <a:spcPct val="125000"/>
              </a:lnSpc>
              <a:spcBef>
                <a:spcPts val="100"/>
              </a:spcBef>
            </a:pPr>
            <a:r>
              <a:rPr sz="1800" spc="-5" dirty="0">
                <a:latin typeface="Arial MT"/>
                <a:cs typeface="Arial MT"/>
              </a:rPr>
              <a:t>6.5-inch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beaded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cable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tie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6.5-inch </a:t>
            </a:r>
            <a:r>
              <a:rPr sz="1800" dirty="0">
                <a:latin typeface="Arial MT"/>
                <a:cs typeface="Arial MT"/>
              </a:rPr>
              <a:t>zip</a:t>
            </a:r>
            <a:r>
              <a:rPr sz="1800" spc="-5" dirty="0">
                <a:latin typeface="Arial MT"/>
                <a:cs typeface="Arial MT"/>
              </a:rPr>
              <a:t> tie</a:t>
            </a:r>
            <a:endParaRPr sz="1800">
              <a:latin typeface="Arial MT"/>
              <a:cs typeface="Arial MT"/>
            </a:endParaRPr>
          </a:p>
          <a:p>
            <a:pPr marL="12700" marR="170180">
              <a:lnSpc>
                <a:spcPts val="2100"/>
              </a:lnSpc>
              <a:spcBef>
                <a:spcPts val="660"/>
              </a:spcBef>
            </a:pPr>
            <a:r>
              <a:rPr sz="1800" spc="-5" dirty="0">
                <a:latin typeface="Arial MT"/>
                <a:cs typeface="Arial MT"/>
              </a:rPr>
              <a:t>Fold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clamp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bottom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1-1½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inches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 </a:t>
            </a:r>
            <a:r>
              <a:rPr sz="1800" dirty="0">
                <a:latin typeface="Arial MT"/>
                <a:cs typeface="Arial MT"/>
              </a:rPr>
              <a:t>bag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ts val="2100"/>
              </a:lnSpc>
              <a:spcBef>
                <a:spcPts val="600"/>
              </a:spcBef>
            </a:pPr>
            <a:r>
              <a:rPr sz="1800" spc="-5" dirty="0">
                <a:latin typeface="Arial MT"/>
                <a:cs typeface="Arial MT"/>
              </a:rPr>
              <a:t>Parachute </a:t>
            </a:r>
            <a:r>
              <a:rPr sz="1800" dirty="0">
                <a:latin typeface="Arial MT"/>
                <a:cs typeface="Arial MT"/>
              </a:rPr>
              <a:t>550 cord cut at 10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inches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wrapped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around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center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8198104" y="4778590"/>
            <a:ext cx="114300" cy="631190"/>
          </a:xfrm>
          <a:custGeom>
            <a:avLst/>
            <a:gdLst/>
            <a:ahLst/>
            <a:cxnLst/>
            <a:rect l="l" t="t" r="r" b="b"/>
            <a:pathLst>
              <a:path w="114300" h="631189">
                <a:moveTo>
                  <a:pt x="114300" y="356806"/>
                </a:moveTo>
                <a:lnTo>
                  <a:pt x="0" y="356806"/>
                </a:lnTo>
                <a:lnTo>
                  <a:pt x="0" y="631126"/>
                </a:lnTo>
                <a:lnTo>
                  <a:pt x="114300" y="631126"/>
                </a:lnTo>
                <a:lnTo>
                  <a:pt x="114300" y="356806"/>
                </a:lnTo>
                <a:close/>
              </a:path>
              <a:path w="114300" h="631189">
                <a:moveTo>
                  <a:pt x="114300" y="0"/>
                </a:moveTo>
                <a:lnTo>
                  <a:pt x="0" y="0"/>
                </a:lnTo>
                <a:lnTo>
                  <a:pt x="0" y="274320"/>
                </a:lnTo>
                <a:lnTo>
                  <a:pt x="114300" y="274320"/>
                </a:lnTo>
                <a:lnTo>
                  <a:pt x="114300" y="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8198112" y="6157841"/>
            <a:ext cx="114300" cy="426084"/>
          </a:xfrm>
          <a:custGeom>
            <a:avLst/>
            <a:gdLst/>
            <a:ahLst/>
            <a:cxnLst/>
            <a:rect l="l" t="t" r="r" b="b"/>
            <a:pathLst>
              <a:path w="114300" h="426084">
                <a:moveTo>
                  <a:pt x="0" y="425837"/>
                </a:moveTo>
                <a:lnTo>
                  <a:pt x="0" y="0"/>
                </a:lnTo>
                <a:lnTo>
                  <a:pt x="114300" y="0"/>
                </a:lnTo>
                <a:lnTo>
                  <a:pt x="114300" y="425837"/>
                </a:lnTo>
                <a:lnTo>
                  <a:pt x="0" y="42583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8198112" y="5499537"/>
            <a:ext cx="114300" cy="513715"/>
          </a:xfrm>
          <a:custGeom>
            <a:avLst/>
            <a:gdLst/>
            <a:ahLst/>
            <a:cxnLst/>
            <a:rect l="l" t="t" r="r" b="b"/>
            <a:pathLst>
              <a:path w="114300" h="513714">
                <a:moveTo>
                  <a:pt x="0" y="513247"/>
                </a:moveTo>
                <a:lnTo>
                  <a:pt x="0" y="0"/>
                </a:lnTo>
                <a:lnTo>
                  <a:pt x="114300" y="0"/>
                </a:lnTo>
                <a:lnTo>
                  <a:pt x="114300" y="513247"/>
                </a:lnTo>
                <a:lnTo>
                  <a:pt x="0" y="51324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29</a:t>
            </a:fld>
            <a:endParaRPr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" y="1175891"/>
            <a:ext cx="12191999" cy="348109"/>
          </a:xfrm>
          <a:prstGeom prst="rect">
            <a:avLst/>
          </a:prstGeom>
        </p:spPr>
        <p:txBody>
          <a:bodyPr vert="horz" wrap="square" lIns="0" tIns="31115" rIns="0" bIns="0" rtlCol="0">
            <a:spAutoFit/>
          </a:bodyPr>
          <a:lstStyle/>
          <a:p>
            <a:pPr marL="245745" marR="5080" indent="-233679" algn="ctr">
              <a:lnSpc>
                <a:spcPts val="2200"/>
              </a:lnSpc>
              <a:spcBef>
                <a:spcPts val="245"/>
              </a:spcBef>
            </a:pP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BLOOD DONOR COLLECTION </a:t>
            </a:r>
            <a:r>
              <a:rPr sz="3600" b="1" spc="-5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36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lang="en-US" sz="3600" b="1" spc="-15" dirty="0">
                <a:solidFill>
                  <a:srgbClr val="FFFFFF"/>
                </a:solidFill>
                <a:latin typeface="Arial"/>
                <a:cs typeface="Arial"/>
              </a:rPr>
              <a:t>TFC</a:t>
            </a:r>
            <a:endParaRPr sz="3600" dirty="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935884" y="2250349"/>
            <a:ext cx="6320790" cy="3580765"/>
            <a:chOff x="2935884" y="2250349"/>
            <a:chExt cx="6320790" cy="3580765"/>
          </a:xfrm>
        </p:grpSpPr>
        <p:sp>
          <p:nvSpPr>
            <p:cNvPr id="6" name="object 6"/>
            <p:cNvSpPr/>
            <p:nvPr/>
          </p:nvSpPr>
          <p:spPr>
            <a:xfrm>
              <a:off x="2945409" y="2259874"/>
              <a:ext cx="6301740" cy="3561715"/>
            </a:xfrm>
            <a:custGeom>
              <a:avLst/>
              <a:gdLst/>
              <a:ahLst/>
              <a:cxnLst/>
              <a:rect l="l" t="t" r="r" b="b"/>
              <a:pathLst>
                <a:path w="6301740" h="3561715">
                  <a:moveTo>
                    <a:pt x="0" y="0"/>
                  </a:moveTo>
                  <a:lnTo>
                    <a:pt x="6301178" y="0"/>
                  </a:lnTo>
                  <a:lnTo>
                    <a:pt x="6301178" y="3561134"/>
                  </a:lnTo>
                  <a:lnTo>
                    <a:pt x="0" y="3561134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8A8C8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500939" y="3445382"/>
              <a:ext cx="1190625" cy="1190625"/>
            </a:xfrm>
            <a:custGeom>
              <a:avLst/>
              <a:gdLst/>
              <a:ahLst/>
              <a:cxnLst/>
              <a:rect l="l" t="t" r="r" b="b"/>
              <a:pathLst>
                <a:path w="1190625" h="1190625">
                  <a:moveTo>
                    <a:pt x="595060" y="0"/>
                  </a:moveTo>
                  <a:lnTo>
                    <a:pt x="549409" y="1742"/>
                  </a:lnTo>
                  <a:lnTo>
                    <a:pt x="503975" y="6971"/>
                  </a:lnTo>
                  <a:lnTo>
                    <a:pt x="458974" y="15686"/>
                  </a:lnTo>
                  <a:lnTo>
                    <a:pt x="414623" y="27886"/>
                  </a:lnTo>
                  <a:lnTo>
                    <a:pt x="371138" y="43572"/>
                  </a:lnTo>
                  <a:lnTo>
                    <a:pt x="328736" y="62744"/>
                  </a:lnTo>
                  <a:lnTo>
                    <a:pt x="287634" y="85401"/>
                  </a:lnTo>
                  <a:lnTo>
                    <a:pt x="248047" y="111545"/>
                  </a:lnTo>
                  <a:lnTo>
                    <a:pt x="210193" y="141174"/>
                  </a:lnTo>
                  <a:lnTo>
                    <a:pt x="174289" y="174289"/>
                  </a:lnTo>
                  <a:lnTo>
                    <a:pt x="141174" y="210193"/>
                  </a:lnTo>
                  <a:lnTo>
                    <a:pt x="111545" y="248047"/>
                  </a:lnTo>
                  <a:lnTo>
                    <a:pt x="85401" y="287633"/>
                  </a:lnTo>
                  <a:lnTo>
                    <a:pt x="62744" y="328736"/>
                  </a:lnTo>
                  <a:lnTo>
                    <a:pt x="43572" y="371138"/>
                  </a:lnTo>
                  <a:lnTo>
                    <a:pt x="27886" y="414623"/>
                  </a:lnTo>
                  <a:lnTo>
                    <a:pt x="15686" y="458974"/>
                  </a:lnTo>
                  <a:lnTo>
                    <a:pt x="6971" y="503974"/>
                  </a:lnTo>
                  <a:lnTo>
                    <a:pt x="1742" y="549409"/>
                  </a:lnTo>
                  <a:lnTo>
                    <a:pt x="0" y="595059"/>
                  </a:lnTo>
                  <a:lnTo>
                    <a:pt x="1742" y="640710"/>
                  </a:lnTo>
                  <a:lnTo>
                    <a:pt x="6971" y="686144"/>
                  </a:lnTo>
                  <a:lnTo>
                    <a:pt x="15686" y="731145"/>
                  </a:lnTo>
                  <a:lnTo>
                    <a:pt x="27886" y="775496"/>
                  </a:lnTo>
                  <a:lnTo>
                    <a:pt x="43572" y="818981"/>
                  </a:lnTo>
                  <a:lnTo>
                    <a:pt x="62744" y="861383"/>
                  </a:lnTo>
                  <a:lnTo>
                    <a:pt x="85401" y="902485"/>
                  </a:lnTo>
                  <a:lnTo>
                    <a:pt x="111545" y="942072"/>
                  </a:lnTo>
                  <a:lnTo>
                    <a:pt x="141174" y="979926"/>
                  </a:lnTo>
                  <a:lnTo>
                    <a:pt x="174289" y="1015830"/>
                  </a:lnTo>
                  <a:lnTo>
                    <a:pt x="210193" y="1048945"/>
                  </a:lnTo>
                  <a:lnTo>
                    <a:pt x="248047" y="1078574"/>
                  </a:lnTo>
                  <a:lnTo>
                    <a:pt x="287634" y="1104718"/>
                  </a:lnTo>
                  <a:lnTo>
                    <a:pt x="328736" y="1127375"/>
                  </a:lnTo>
                  <a:lnTo>
                    <a:pt x="371138" y="1146547"/>
                  </a:lnTo>
                  <a:lnTo>
                    <a:pt x="414623" y="1162233"/>
                  </a:lnTo>
                  <a:lnTo>
                    <a:pt x="458974" y="1174434"/>
                  </a:lnTo>
                  <a:lnTo>
                    <a:pt x="503975" y="1183148"/>
                  </a:lnTo>
                  <a:lnTo>
                    <a:pt x="549409" y="1188377"/>
                  </a:lnTo>
                  <a:lnTo>
                    <a:pt x="595060" y="1190120"/>
                  </a:lnTo>
                  <a:lnTo>
                    <a:pt x="640710" y="1188377"/>
                  </a:lnTo>
                  <a:lnTo>
                    <a:pt x="686144" y="1183148"/>
                  </a:lnTo>
                  <a:lnTo>
                    <a:pt x="731145" y="1174434"/>
                  </a:lnTo>
                  <a:lnTo>
                    <a:pt x="775496" y="1162233"/>
                  </a:lnTo>
                  <a:lnTo>
                    <a:pt x="818981" y="1146547"/>
                  </a:lnTo>
                  <a:lnTo>
                    <a:pt x="861383" y="1127375"/>
                  </a:lnTo>
                  <a:lnTo>
                    <a:pt x="902486" y="1104718"/>
                  </a:lnTo>
                  <a:lnTo>
                    <a:pt x="942072" y="1078574"/>
                  </a:lnTo>
                  <a:lnTo>
                    <a:pt x="979926" y="1048945"/>
                  </a:lnTo>
                  <a:lnTo>
                    <a:pt x="1015830" y="1015830"/>
                  </a:lnTo>
                  <a:lnTo>
                    <a:pt x="1048945" y="979926"/>
                  </a:lnTo>
                  <a:lnTo>
                    <a:pt x="1078574" y="942072"/>
                  </a:lnTo>
                  <a:lnTo>
                    <a:pt x="1104718" y="902485"/>
                  </a:lnTo>
                  <a:lnTo>
                    <a:pt x="1127375" y="861383"/>
                  </a:lnTo>
                  <a:lnTo>
                    <a:pt x="1146547" y="818981"/>
                  </a:lnTo>
                  <a:lnTo>
                    <a:pt x="1162233" y="775496"/>
                  </a:lnTo>
                  <a:lnTo>
                    <a:pt x="1174434" y="731145"/>
                  </a:lnTo>
                  <a:lnTo>
                    <a:pt x="1183148" y="686144"/>
                  </a:lnTo>
                  <a:lnTo>
                    <a:pt x="1188377" y="640710"/>
                  </a:lnTo>
                  <a:lnTo>
                    <a:pt x="1190120" y="595059"/>
                  </a:lnTo>
                  <a:lnTo>
                    <a:pt x="1188377" y="549409"/>
                  </a:lnTo>
                  <a:lnTo>
                    <a:pt x="1183148" y="503974"/>
                  </a:lnTo>
                  <a:lnTo>
                    <a:pt x="1174434" y="458974"/>
                  </a:lnTo>
                  <a:lnTo>
                    <a:pt x="1162233" y="414623"/>
                  </a:lnTo>
                  <a:lnTo>
                    <a:pt x="1146547" y="371138"/>
                  </a:lnTo>
                  <a:lnTo>
                    <a:pt x="1127375" y="328736"/>
                  </a:lnTo>
                  <a:lnTo>
                    <a:pt x="1104718" y="287633"/>
                  </a:lnTo>
                  <a:lnTo>
                    <a:pt x="1078574" y="248047"/>
                  </a:lnTo>
                  <a:lnTo>
                    <a:pt x="1048945" y="210193"/>
                  </a:lnTo>
                  <a:lnTo>
                    <a:pt x="1015830" y="174289"/>
                  </a:lnTo>
                  <a:lnTo>
                    <a:pt x="979926" y="141174"/>
                  </a:lnTo>
                  <a:lnTo>
                    <a:pt x="942072" y="111545"/>
                  </a:lnTo>
                  <a:lnTo>
                    <a:pt x="902486" y="85401"/>
                  </a:lnTo>
                  <a:lnTo>
                    <a:pt x="861383" y="62744"/>
                  </a:lnTo>
                  <a:lnTo>
                    <a:pt x="818981" y="43572"/>
                  </a:lnTo>
                  <a:lnTo>
                    <a:pt x="775496" y="27886"/>
                  </a:lnTo>
                  <a:lnTo>
                    <a:pt x="731145" y="15686"/>
                  </a:lnTo>
                  <a:lnTo>
                    <a:pt x="686144" y="6971"/>
                  </a:lnTo>
                  <a:lnTo>
                    <a:pt x="640710" y="1742"/>
                  </a:lnTo>
                  <a:lnTo>
                    <a:pt x="595060" y="0"/>
                  </a:lnTo>
                  <a:close/>
                </a:path>
              </a:pathLst>
            </a:custGeom>
            <a:solidFill>
              <a:srgbClr val="6166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898122" y="3735993"/>
              <a:ext cx="525145" cy="608965"/>
            </a:xfrm>
            <a:custGeom>
              <a:avLst/>
              <a:gdLst/>
              <a:ahLst/>
              <a:cxnLst/>
              <a:rect l="l" t="t" r="r" b="b"/>
              <a:pathLst>
                <a:path w="525145" h="608964">
                  <a:moveTo>
                    <a:pt x="0" y="0"/>
                  </a:moveTo>
                  <a:lnTo>
                    <a:pt x="0" y="608897"/>
                  </a:lnTo>
                  <a:lnTo>
                    <a:pt x="524913" y="3044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3908064" y="6056522"/>
            <a:ext cx="4711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i="1" spc="-10" dirty="0">
                <a:solidFill>
                  <a:srgbClr val="8A8C8C"/>
                </a:solidFill>
                <a:latin typeface="Arial"/>
                <a:cs typeface="Arial"/>
              </a:rPr>
              <a:t>Video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can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be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found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on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deployedmedicine.com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30</a:t>
            </a:fld>
            <a:endParaRPr dirty="0"/>
          </a:p>
        </p:txBody>
      </p:sp>
      <p:pic>
        <p:nvPicPr>
          <p:cNvPr id="13" name="11c. Donor Blood Collection">
            <a:hlinkClick r:id="" action="ppaction://media"/>
            <a:extLst>
              <a:ext uri="{FF2B5EF4-FFF2-40B4-BE49-F238E27FC236}">
                <a16:creationId xmlns:a16="http://schemas.microsoft.com/office/drawing/2014/main" id="{39971F1D-192A-8B95-4899-5EDEF29DC4F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36928" y="1646611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6986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555020" y="272620"/>
            <a:ext cx="708215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40" dirty="0">
                <a:solidFill>
                  <a:srgbClr val="767171"/>
                </a:solidFill>
                <a:latin typeface="Arial"/>
                <a:cs typeface="Arial"/>
              </a:rPr>
              <a:t>11: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Hemorrhagic</a:t>
            </a:r>
            <a:r>
              <a:rPr sz="2000" b="1" spc="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Shock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Fluid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Resuscitation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in 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4433873" y="831166"/>
            <a:ext cx="3403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FFFFFF"/>
                </a:solidFill>
              </a:rPr>
              <a:t>SKILL</a:t>
            </a:r>
            <a:r>
              <a:rPr sz="3600" spc="-140" dirty="0">
                <a:solidFill>
                  <a:srgbClr val="FFFFFF"/>
                </a:solidFill>
              </a:rPr>
              <a:t> </a:t>
            </a:r>
            <a:r>
              <a:rPr sz="3600" spc="-80" dirty="0">
                <a:solidFill>
                  <a:srgbClr val="FFFFFF"/>
                </a:solidFill>
              </a:rPr>
              <a:t>STATION</a:t>
            </a:r>
            <a:endParaRPr sz="3600"/>
          </a:p>
        </p:txBody>
      </p:sp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431378" y="2421039"/>
            <a:ext cx="663057" cy="672396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431378" y="3236401"/>
            <a:ext cx="663057" cy="672396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427663" y="4102672"/>
            <a:ext cx="663057" cy="672396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423949" y="4957641"/>
            <a:ext cx="663057" cy="672396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2435288" y="1564430"/>
            <a:ext cx="7178675" cy="38817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Fluid Resuscitation in Hemorrhagic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Shock</a:t>
            </a:r>
            <a:endParaRPr sz="2800">
              <a:latin typeface="Arial"/>
              <a:cs typeface="Arial"/>
            </a:endParaRPr>
          </a:p>
          <a:p>
            <a:pPr marL="874394" marR="833755" indent="14604">
              <a:lnSpc>
                <a:spcPct val="229800"/>
              </a:lnSpc>
              <a:spcBef>
                <a:spcPts val="535"/>
              </a:spcBef>
            </a:pP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Blood-typing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using an EldonCard 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Collecting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blood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from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a donor 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Administering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freeze-dried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 plasma 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Transfusing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blood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products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to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 a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casualty</a:t>
            </a:r>
            <a:endParaRPr sz="2400">
              <a:latin typeface="Arial MT"/>
              <a:cs typeface="Arial MT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31</a:t>
            </a:fld>
            <a:endParaRPr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55020" y="272620"/>
            <a:ext cx="708215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40" dirty="0">
                <a:solidFill>
                  <a:srgbClr val="767171"/>
                </a:solidFill>
                <a:latin typeface="Arial"/>
                <a:cs typeface="Arial"/>
              </a:rPr>
              <a:t>11: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Hemorrhagic</a:t>
            </a:r>
            <a:r>
              <a:rPr sz="2000" b="1" spc="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Shock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Fluid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Resuscitation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in 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4950344" y="735192"/>
            <a:ext cx="237109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solidFill>
                  <a:srgbClr val="000000"/>
                </a:solidFill>
              </a:rPr>
              <a:t>SUMMA</a:t>
            </a:r>
            <a:r>
              <a:rPr sz="3600" spc="-135" dirty="0">
                <a:solidFill>
                  <a:srgbClr val="000000"/>
                </a:solidFill>
              </a:rPr>
              <a:t>R</a:t>
            </a:r>
            <a:r>
              <a:rPr sz="3600" dirty="0">
                <a:solidFill>
                  <a:srgbClr val="000000"/>
                </a:solidFill>
              </a:rPr>
              <a:t>Y</a:t>
            </a:r>
            <a:endParaRPr sz="3600"/>
          </a:p>
        </p:txBody>
      </p:sp>
      <p:sp>
        <p:nvSpPr>
          <p:cNvPr id="5" name="object 5"/>
          <p:cNvSpPr/>
          <p:nvPr/>
        </p:nvSpPr>
        <p:spPr>
          <a:xfrm>
            <a:off x="6263087" y="58530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990686" y="1248281"/>
            <a:ext cx="8870950" cy="52330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294640">
              <a:lnSpc>
                <a:spcPct val="131900"/>
              </a:lnSpc>
              <a:spcBef>
                <a:spcPts val="100"/>
              </a:spcBef>
            </a:pPr>
            <a:r>
              <a:rPr sz="2400" dirty="0">
                <a:latin typeface="Arial MT"/>
                <a:cs typeface="Arial MT"/>
              </a:rPr>
              <a:t>Early </a:t>
            </a:r>
            <a:r>
              <a:rPr sz="2400" spc="-5" dirty="0">
                <a:latin typeface="Arial MT"/>
                <a:cs typeface="Arial MT"/>
              </a:rPr>
              <a:t>resuscitation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with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cold-stored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low-titer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type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O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whole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blood </a:t>
            </a:r>
            <a:r>
              <a:rPr sz="2400" spc="-65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Progressive </a:t>
            </a:r>
            <a:r>
              <a:rPr sz="2400" spc="-5" dirty="0">
                <a:latin typeface="Arial MT"/>
                <a:cs typeface="Arial MT"/>
              </a:rPr>
              <a:t>strategies for fluid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resuscitation</a:t>
            </a:r>
            <a:endParaRPr sz="2400">
              <a:latin typeface="Arial MT"/>
              <a:cs typeface="Arial MT"/>
            </a:endParaRPr>
          </a:p>
          <a:p>
            <a:pPr marL="12700" marR="885825">
              <a:lnSpc>
                <a:spcPct val="131900"/>
              </a:lnSpc>
            </a:pPr>
            <a:r>
              <a:rPr sz="2400" spc="-5" dirty="0">
                <a:latin typeface="Arial MT"/>
                <a:cs typeface="Arial MT"/>
              </a:rPr>
              <a:t>Importance</a:t>
            </a:r>
            <a:r>
              <a:rPr sz="2400" dirty="0">
                <a:latin typeface="Arial MT"/>
                <a:cs typeface="Arial MT"/>
              </a:rPr>
              <a:t> of</a:t>
            </a:r>
            <a:r>
              <a:rPr sz="2400" spc="-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early </a:t>
            </a:r>
            <a:r>
              <a:rPr sz="2400" spc="-5" dirty="0">
                <a:latin typeface="Arial MT"/>
                <a:cs typeface="Arial MT"/>
              </a:rPr>
              <a:t>administration</a:t>
            </a:r>
            <a:r>
              <a:rPr sz="2400" dirty="0">
                <a:latin typeface="Arial MT"/>
                <a:cs typeface="Arial MT"/>
              </a:rPr>
              <a:t> of blood </a:t>
            </a:r>
            <a:r>
              <a:rPr sz="2400" spc="-5" dirty="0">
                <a:latin typeface="Arial MT"/>
                <a:cs typeface="Arial MT"/>
              </a:rPr>
              <a:t>products 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Indications</a:t>
            </a:r>
            <a:r>
              <a:rPr sz="2400" dirty="0">
                <a:latin typeface="Arial MT"/>
                <a:cs typeface="Arial MT"/>
              </a:rPr>
              <a:t> and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techniques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for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blood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product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administration</a:t>
            </a:r>
            <a:endParaRPr sz="2400">
              <a:latin typeface="Arial MT"/>
              <a:cs typeface="Arial MT"/>
            </a:endParaRPr>
          </a:p>
          <a:p>
            <a:pPr marL="12700" marR="5080">
              <a:lnSpc>
                <a:spcPct val="131900"/>
              </a:lnSpc>
            </a:pPr>
            <a:r>
              <a:rPr sz="2400" spc="-5" dirty="0">
                <a:latin typeface="Arial MT"/>
                <a:cs typeface="Arial MT"/>
              </a:rPr>
              <a:t>Identification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and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management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of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blood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transfusion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complications </a:t>
            </a:r>
            <a:r>
              <a:rPr sz="2400" spc="-65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Blood-type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determination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with</a:t>
            </a:r>
            <a:r>
              <a:rPr sz="2400" dirty="0">
                <a:latin typeface="Arial MT"/>
                <a:cs typeface="Arial MT"/>
              </a:rPr>
              <a:t> EldonCards</a:t>
            </a:r>
            <a:endParaRPr sz="2400">
              <a:latin typeface="Arial MT"/>
              <a:cs typeface="Arial MT"/>
            </a:endParaRPr>
          </a:p>
          <a:p>
            <a:pPr marL="12700" marR="4258310">
              <a:lnSpc>
                <a:spcPct val="131900"/>
              </a:lnSpc>
              <a:spcBef>
                <a:spcPts val="5"/>
              </a:spcBef>
            </a:pPr>
            <a:r>
              <a:rPr sz="2400" dirty="0">
                <a:latin typeface="Arial MT"/>
                <a:cs typeface="Arial MT"/>
              </a:rPr>
              <a:t>Donor blood </a:t>
            </a:r>
            <a:r>
              <a:rPr sz="2400" spc="-5" dirty="0">
                <a:latin typeface="Arial MT"/>
                <a:cs typeface="Arial MT"/>
              </a:rPr>
              <a:t>collection techniques </a:t>
            </a:r>
            <a:r>
              <a:rPr sz="2400" spc="-65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Blood</a:t>
            </a:r>
            <a:r>
              <a:rPr sz="2400" spc="-5" dirty="0">
                <a:latin typeface="Arial MT"/>
                <a:cs typeface="Arial MT"/>
              </a:rPr>
              <a:t> administration</a:t>
            </a:r>
            <a:r>
              <a:rPr sz="2400" dirty="0">
                <a:latin typeface="Arial MT"/>
                <a:cs typeface="Arial MT"/>
              </a:rPr>
              <a:t> skills</a:t>
            </a:r>
            <a:r>
              <a:rPr sz="2400" spc="-5" dirty="0">
                <a:latin typeface="Arial MT"/>
                <a:cs typeface="Arial MT"/>
              </a:rPr>
              <a:t> training</a:t>
            </a:r>
            <a:endParaRPr sz="24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919"/>
              </a:spcBef>
            </a:pPr>
            <a:r>
              <a:rPr sz="2400" dirty="0">
                <a:latin typeface="Arial MT"/>
                <a:cs typeface="Arial MT"/>
              </a:rPr>
              <a:t>Blood </a:t>
            </a:r>
            <a:r>
              <a:rPr sz="2400" spc="-5" dirty="0">
                <a:latin typeface="Arial MT"/>
                <a:cs typeface="Arial MT"/>
              </a:rPr>
              <a:t>typing</a:t>
            </a:r>
            <a:r>
              <a:rPr sz="2400" dirty="0">
                <a:latin typeface="Arial MT"/>
                <a:cs typeface="Arial MT"/>
              </a:rPr>
              <a:t> and blood </a:t>
            </a:r>
            <a:r>
              <a:rPr sz="2400" spc="-5" dirty="0">
                <a:latin typeface="Arial MT"/>
                <a:cs typeface="Arial MT"/>
              </a:rPr>
              <a:t>collection</a:t>
            </a:r>
            <a:r>
              <a:rPr sz="2400" dirty="0">
                <a:latin typeface="Arial MT"/>
                <a:cs typeface="Arial MT"/>
              </a:rPr>
              <a:t> skills</a:t>
            </a:r>
            <a:r>
              <a:rPr sz="2400" spc="-5" dirty="0">
                <a:latin typeface="Arial MT"/>
                <a:cs typeface="Arial MT"/>
              </a:rPr>
              <a:t> training</a:t>
            </a:r>
            <a:endParaRPr sz="24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550">
              <a:latin typeface="Arial MT"/>
              <a:cs typeface="Arial MT"/>
            </a:endParaRPr>
          </a:p>
          <a:p>
            <a:pPr marR="563880" algn="ctr">
              <a:lnSpc>
                <a:spcPct val="100000"/>
              </a:lnSpc>
              <a:tabLst>
                <a:tab pos="1619250" algn="l"/>
                <a:tab pos="2250440" algn="l"/>
              </a:tabLst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 A R	</a:t>
            </a:r>
            <a:r>
              <a:rPr sz="4800" baseline="1736" dirty="0">
                <a:solidFill>
                  <a:srgbClr val="FFFFFF"/>
                </a:solidFill>
                <a:latin typeface="Arial Black"/>
                <a:cs typeface="Arial Black"/>
              </a:rPr>
              <a:t>C	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809758" y="1416931"/>
            <a:ext cx="0" cy="393065"/>
          </a:xfrm>
          <a:custGeom>
            <a:avLst/>
            <a:gdLst/>
            <a:ahLst/>
            <a:cxnLst/>
            <a:rect l="l" t="t" r="r" b="b"/>
            <a:pathLst>
              <a:path h="393064">
                <a:moveTo>
                  <a:pt x="0" y="393018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809758" y="1906967"/>
            <a:ext cx="0" cy="393065"/>
          </a:xfrm>
          <a:custGeom>
            <a:avLst/>
            <a:gdLst/>
            <a:ahLst/>
            <a:cxnLst/>
            <a:rect l="l" t="t" r="r" b="b"/>
            <a:pathLst>
              <a:path h="393064">
                <a:moveTo>
                  <a:pt x="0" y="393018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809758" y="2397003"/>
            <a:ext cx="0" cy="393065"/>
          </a:xfrm>
          <a:custGeom>
            <a:avLst/>
            <a:gdLst/>
            <a:ahLst/>
            <a:cxnLst/>
            <a:rect l="l" t="t" r="r" b="b"/>
            <a:pathLst>
              <a:path h="393064">
                <a:moveTo>
                  <a:pt x="0" y="393018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809758" y="4357146"/>
            <a:ext cx="0" cy="393065"/>
          </a:xfrm>
          <a:custGeom>
            <a:avLst/>
            <a:gdLst/>
            <a:ahLst/>
            <a:cxnLst/>
            <a:rect l="l" t="t" r="r" b="b"/>
            <a:pathLst>
              <a:path h="393064">
                <a:moveTo>
                  <a:pt x="0" y="393018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809758" y="4847182"/>
            <a:ext cx="0" cy="393065"/>
          </a:xfrm>
          <a:custGeom>
            <a:avLst/>
            <a:gdLst/>
            <a:ahLst/>
            <a:cxnLst/>
            <a:rect l="l" t="t" r="r" b="b"/>
            <a:pathLst>
              <a:path h="393064">
                <a:moveTo>
                  <a:pt x="0" y="393018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1809758" y="2887038"/>
            <a:ext cx="0" cy="393065"/>
          </a:xfrm>
          <a:custGeom>
            <a:avLst/>
            <a:gdLst/>
            <a:ahLst/>
            <a:cxnLst/>
            <a:rect l="l" t="t" r="r" b="b"/>
            <a:pathLst>
              <a:path h="393064">
                <a:moveTo>
                  <a:pt x="0" y="393018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1809758" y="3377074"/>
            <a:ext cx="0" cy="393065"/>
          </a:xfrm>
          <a:custGeom>
            <a:avLst/>
            <a:gdLst/>
            <a:ahLst/>
            <a:cxnLst/>
            <a:rect l="l" t="t" r="r" b="b"/>
            <a:pathLst>
              <a:path h="393064">
                <a:moveTo>
                  <a:pt x="0" y="393018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1809758" y="3867110"/>
            <a:ext cx="0" cy="393065"/>
          </a:xfrm>
          <a:custGeom>
            <a:avLst/>
            <a:gdLst/>
            <a:ahLst/>
            <a:cxnLst/>
            <a:rect l="l" t="t" r="r" b="b"/>
            <a:pathLst>
              <a:path h="393064">
                <a:moveTo>
                  <a:pt x="0" y="393018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1809758" y="5337218"/>
            <a:ext cx="0" cy="393065"/>
          </a:xfrm>
          <a:custGeom>
            <a:avLst/>
            <a:gdLst/>
            <a:ahLst/>
            <a:cxnLst/>
            <a:rect l="l" t="t" r="r" b="b"/>
            <a:pathLst>
              <a:path h="393064">
                <a:moveTo>
                  <a:pt x="0" y="393018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32</a:t>
            </a:fld>
            <a:endParaRPr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555020" y="272620"/>
            <a:ext cx="708215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40" dirty="0">
                <a:solidFill>
                  <a:srgbClr val="767171"/>
                </a:solidFill>
                <a:latin typeface="Arial"/>
                <a:cs typeface="Arial"/>
              </a:rPr>
              <a:t>11: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Hemorrhagic</a:t>
            </a:r>
            <a:r>
              <a:rPr sz="2000" b="1" spc="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Shock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Fluid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Resuscitation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in 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2706074" y="1829947"/>
            <a:ext cx="7705090" cy="3393440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12700" marR="864235">
              <a:lnSpc>
                <a:spcPts val="2400"/>
              </a:lnSpc>
              <a:spcBef>
                <a:spcPts val="280"/>
              </a:spcBef>
            </a:pP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What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signs of hemorrhagic shock are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indications that fluid </a:t>
            </a:r>
            <a:r>
              <a:rPr sz="2100" spc="-5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resuscitation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is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needed?</a:t>
            </a:r>
            <a:endParaRPr sz="2100">
              <a:latin typeface="Arial MT"/>
              <a:cs typeface="Arial MT"/>
            </a:endParaRPr>
          </a:p>
          <a:p>
            <a:pPr marL="12700" marR="5080" algn="just">
              <a:lnSpc>
                <a:spcPts val="5400"/>
              </a:lnSpc>
              <a:spcBef>
                <a:spcPts val="600"/>
              </a:spcBef>
            </a:pP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What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is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the preferred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product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for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hemorrhagic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fluid resuscitation? </a:t>
            </a:r>
            <a:r>
              <a:rPr sz="2100" spc="-5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When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should calcium be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administered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during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fluid resuscitation?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When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 should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fluid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resuscitation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be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discontinued?</a:t>
            </a:r>
            <a:endParaRPr sz="21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900">
              <a:latin typeface="Arial MT"/>
              <a:cs typeface="Arial MT"/>
            </a:endParaRPr>
          </a:p>
          <a:p>
            <a:pPr marL="12700" algn="just">
              <a:lnSpc>
                <a:spcPct val="100000"/>
              </a:lnSpc>
            </a:pP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What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is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an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advantage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 freeze-dried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 plasma?</a:t>
            </a:r>
            <a:endParaRPr sz="2100">
              <a:latin typeface="Arial MT"/>
              <a:cs typeface="Arial MT"/>
            </a:endParaRPr>
          </a:p>
        </p:txBody>
      </p:sp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011056" y="4855795"/>
            <a:ext cx="554224" cy="586825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011056" y="4107641"/>
            <a:ext cx="554224" cy="586825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011056" y="3359489"/>
            <a:ext cx="554224" cy="586825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011056" y="2611337"/>
            <a:ext cx="554224" cy="586825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011056" y="1863185"/>
            <a:ext cx="554224" cy="586825"/>
          </a:xfrm>
          <a:prstGeom prst="rect">
            <a:avLst/>
          </a:prstGeom>
        </p:spPr>
      </p:pic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3609483" y="834979"/>
            <a:ext cx="49790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solidFill>
                  <a:srgbClr val="FFFFFF"/>
                </a:solidFill>
              </a:rPr>
              <a:t>CHECK</a:t>
            </a:r>
            <a:r>
              <a:rPr sz="3600" spc="-35" dirty="0">
                <a:solidFill>
                  <a:srgbClr val="FFFFFF"/>
                </a:solidFill>
              </a:rPr>
              <a:t> </a:t>
            </a:r>
            <a:r>
              <a:rPr sz="3600" spc="-5" dirty="0">
                <a:solidFill>
                  <a:srgbClr val="FFFFFF"/>
                </a:solidFill>
              </a:rPr>
              <a:t>ON</a:t>
            </a:r>
            <a:r>
              <a:rPr sz="3600" spc="-30" dirty="0">
                <a:solidFill>
                  <a:srgbClr val="FFFFFF"/>
                </a:solidFill>
              </a:rPr>
              <a:t> </a:t>
            </a:r>
            <a:r>
              <a:rPr sz="3600" spc="-5" dirty="0">
                <a:solidFill>
                  <a:srgbClr val="FFFFFF"/>
                </a:solidFill>
              </a:rPr>
              <a:t>LEARNING</a:t>
            </a:r>
            <a:endParaRPr sz="3600"/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33</a:t>
            </a:fld>
            <a:endParaRPr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</a:t>
            </a:r>
            <a:r>
              <a:rPr dirty="0"/>
              <a:t> </a:t>
            </a:r>
            <a:r>
              <a:rPr spc="-40" dirty="0"/>
              <a:t>11:</a:t>
            </a:r>
            <a:r>
              <a:rPr dirty="0"/>
              <a:t> </a:t>
            </a:r>
            <a:r>
              <a:rPr spc="-5" dirty="0"/>
              <a:t>Hemorrhagic</a:t>
            </a:r>
            <a:r>
              <a:rPr spc="5" dirty="0"/>
              <a:t> </a:t>
            </a:r>
            <a:r>
              <a:rPr spc="-5" dirty="0"/>
              <a:t>Shock</a:t>
            </a:r>
            <a:r>
              <a:rPr dirty="0"/>
              <a:t> </a:t>
            </a:r>
            <a:r>
              <a:rPr spc="-5" dirty="0"/>
              <a:t>Fluid</a:t>
            </a:r>
            <a:r>
              <a:rPr dirty="0"/>
              <a:t> </a:t>
            </a:r>
            <a:r>
              <a:rPr spc="-5" dirty="0"/>
              <a:t>Resuscitation</a:t>
            </a:r>
            <a:r>
              <a:rPr dirty="0"/>
              <a:t> </a:t>
            </a:r>
            <a:r>
              <a:rPr spc="-5" dirty="0"/>
              <a:t>in 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703226" y="2865150"/>
            <a:ext cx="6785609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b="1" dirty="0">
                <a:solidFill>
                  <a:srgbClr val="FFFFFF"/>
                </a:solidFill>
                <a:latin typeface="Arial"/>
                <a:cs typeface="Arial"/>
              </a:rPr>
              <a:t>ANY</a:t>
            </a:r>
            <a:r>
              <a:rPr sz="6000" b="1" spc="-1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0" b="1" spc="-5" dirty="0">
                <a:solidFill>
                  <a:srgbClr val="FFFFFF"/>
                </a:solidFill>
                <a:latin typeface="Arial"/>
                <a:cs typeface="Arial"/>
              </a:rPr>
              <a:t>QUESTIONS?</a:t>
            </a:r>
            <a:endParaRPr sz="600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596314" y="1441706"/>
            <a:ext cx="1497388" cy="143510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588824" y="1490729"/>
            <a:ext cx="2625206" cy="235690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7223723" y="4348005"/>
            <a:ext cx="2514600" cy="1816100"/>
          </a:xfrm>
          <a:prstGeom prst="rect">
            <a:avLst/>
          </a:prstGeom>
        </p:spPr>
      </p:pic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34</a:t>
            </a:fld>
            <a:endParaRPr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55020" y="272620"/>
            <a:ext cx="708215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40" dirty="0">
                <a:solidFill>
                  <a:srgbClr val="767171"/>
                </a:solidFill>
                <a:latin typeface="Arial"/>
                <a:cs typeface="Arial"/>
              </a:rPr>
              <a:t>11: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Hemorrhagic</a:t>
            </a:r>
            <a:r>
              <a:rPr sz="2000" b="1" spc="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Shock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Fluid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Resuscitation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in 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8675" y="1413868"/>
            <a:ext cx="6021545" cy="4848521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520939" y="837045"/>
            <a:ext cx="31508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000000"/>
                </a:solidFill>
              </a:rPr>
              <a:t>REFERENCES</a:t>
            </a:r>
            <a:endParaRPr sz="3600"/>
          </a:p>
        </p:txBody>
      </p:sp>
      <p:sp>
        <p:nvSpPr>
          <p:cNvPr id="6" name="object 6"/>
          <p:cNvSpPr txBox="1"/>
          <p:nvPr/>
        </p:nvSpPr>
        <p:spPr>
          <a:xfrm>
            <a:off x="6362906" y="1535829"/>
            <a:ext cx="4876800" cy="4495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970">
              <a:lnSpc>
                <a:spcPts val="2470"/>
              </a:lnSpc>
              <a:spcBef>
                <a:spcPts val="100"/>
              </a:spcBef>
            </a:pPr>
            <a:r>
              <a:rPr sz="2100" b="1" spc="-5" dirty="0">
                <a:solidFill>
                  <a:srgbClr val="2E3334"/>
                </a:solidFill>
                <a:latin typeface="Arial"/>
                <a:cs typeface="Arial"/>
              </a:rPr>
              <a:t>TCCC:</a:t>
            </a:r>
            <a:r>
              <a:rPr sz="2100" b="1" spc="-3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2E3334"/>
                </a:solidFill>
                <a:latin typeface="Arial"/>
                <a:cs typeface="Arial"/>
              </a:rPr>
              <a:t>Guidelines</a:t>
            </a:r>
            <a:endParaRPr sz="2100">
              <a:latin typeface="Arial"/>
              <a:cs typeface="Arial"/>
            </a:endParaRPr>
          </a:p>
          <a:p>
            <a:pPr marL="13970">
              <a:lnSpc>
                <a:spcPts val="1870"/>
              </a:lnSpc>
            </a:pP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by</a:t>
            </a:r>
            <a:r>
              <a:rPr sz="1600" spc="-3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JTS/CoTCCC</a:t>
            </a:r>
            <a:endParaRPr sz="1600">
              <a:latin typeface="Arial MT"/>
              <a:cs typeface="Arial MT"/>
            </a:endParaRPr>
          </a:p>
          <a:p>
            <a:pPr marL="13970" marR="1524635">
              <a:lnSpc>
                <a:spcPts val="1600"/>
              </a:lnSpc>
              <a:spcBef>
                <a:spcPts val="805"/>
              </a:spcBef>
            </a:pP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Updated regularly </a:t>
            </a:r>
            <a:r>
              <a:rPr sz="1400" b="1" dirty="0">
                <a:solidFill>
                  <a:srgbClr val="2E3334"/>
                </a:solidFill>
                <a:latin typeface="Arial"/>
                <a:cs typeface="Arial"/>
              </a:rPr>
              <a:t>– latest </a:t>
            </a: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edition dated </a:t>
            </a:r>
            <a:r>
              <a:rPr sz="1400" b="1" spc="-37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2E3334"/>
                </a:solidFill>
                <a:latin typeface="Arial"/>
                <a:cs typeface="Arial"/>
              </a:rPr>
              <a:t>5</a:t>
            </a: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 November</a:t>
            </a:r>
            <a:r>
              <a:rPr sz="1400" b="1" dirty="0">
                <a:solidFill>
                  <a:srgbClr val="2E3334"/>
                </a:solidFill>
                <a:latin typeface="Arial"/>
                <a:cs typeface="Arial"/>
              </a:rPr>
              <a:t> 2020</a:t>
            </a:r>
            <a:endParaRPr sz="1400">
              <a:latin typeface="Arial"/>
              <a:cs typeface="Arial"/>
            </a:endParaRPr>
          </a:p>
          <a:p>
            <a:pPr marL="13970" marR="5080">
              <a:lnSpc>
                <a:spcPts val="1600"/>
              </a:lnSpc>
            </a:pP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These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guidelines are the result of decisions made by the </a:t>
            </a:r>
            <a:r>
              <a:rPr sz="14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Committee</a:t>
            </a:r>
            <a:r>
              <a:rPr sz="1400" spc="-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on</a:t>
            </a:r>
            <a:r>
              <a:rPr sz="1400" spc="-4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spc="-25" dirty="0">
                <a:solidFill>
                  <a:srgbClr val="2E3334"/>
                </a:solidFill>
                <a:latin typeface="Arial MT"/>
                <a:cs typeface="Arial MT"/>
              </a:rPr>
              <a:t>Tactical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Combat</a:t>
            </a:r>
            <a:r>
              <a:rPr sz="1400" spc="-1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Casualty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Care</a:t>
            </a:r>
            <a:r>
              <a:rPr sz="1400" spc="-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as</a:t>
            </a:r>
            <a:r>
              <a:rPr sz="1400" spc="-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they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explore </a:t>
            </a:r>
            <a:r>
              <a:rPr sz="1400" spc="-37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evidence-based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research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regarding best</a:t>
            </a:r>
            <a:r>
              <a:rPr sz="1400" spc="-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practices</a:t>
            </a:r>
            <a:endParaRPr sz="140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15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350">
              <a:latin typeface="Arial MT"/>
              <a:cs typeface="Arial MT"/>
            </a:endParaRPr>
          </a:p>
          <a:p>
            <a:pPr marL="13970">
              <a:lnSpc>
                <a:spcPts val="2470"/>
              </a:lnSpc>
            </a:pPr>
            <a:r>
              <a:rPr sz="2100" b="1" spc="-5" dirty="0">
                <a:solidFill>
                  <a:srgbClr val="2E3334"/>
                </a:solidFill>
                <a:latin typeface="Arial"/>
                <a:cs typeface="Arial"/>
              </a:rPr>
              <a:t>PHTLS: Military Edition, Chapter </a:t>
            </a:r>
            <a:r>
              <a:rPr sz="2100" b="1" dirty="0">
                <a:solidFill>
                  <a:srgbClr val="2E3334"/>
                </a:solidFill>
                <a:latin typeface="Arial"/>
                <a:cs typeface="Arial"/>
              </a:rPr>
              <a:t>25</a:t>
            </a:r>
            <a:endParaRPr sz="2100">
              <a:latin typeface="Arial"/>
              <a:cs typeface="Arial"/>
            </a:endParaRPr>
          </a:p>
          <a:p>
            <a:pPr marL="13970">
              <a:lnSpc>
                <a:spcPts val="1830"/>
              </a:lnSpc>
            </a:pP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by</a:t>
            </a:r>
            <a:r>
              <a:rPr sz="1600" spc="-5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NAEMT</a:t>
            </a:r>
            <a:endParaRPr sz="1600">
              <a:latin typeface="Arial MT"/>
              <a:cs typeface="Arial MT"/>
            </a:endParaRPr>
          </a:p>
          <a:p>
            <a:pPr marL="13970" marR="1658620">
              <a:lnSpc>
                <a:spcPts val="1800"/>
              </a:lnSpc>
              <a:spcBef>
                <a:spcPts val="120"/>
              </a:spcBef>
            </a:pP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Prehospital</a:t>
            </a:r>
            <a:r>
              <a:rPr sz="1600" b="1" spc="-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600" b="1" spc="-20" dirty="0">
                <a:solidFill>
                  <a:srgbClr val="2E3334"/>
                </a:solidFill>
                <a:latin typeface="Arial"/>
                <a:cs typeface="Arial"/>
              </a:rPr>
              <a:t>Trauma</a:t>
            </a: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 Life</a:t>
            </a:r>
            <a:r>
              <a:rPr sz="1600" b="1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Support, </a:t>
            </a:r>
            <a:r>
              <a:rPr sz="1600" b="1" spc="-43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Military Ninth Edition</a:t>
            </a:r>
            <a:endParaRPr sz="16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2350">
              <a:latin typeface="Arial"/>
              <a:cs typeface="Arial"/>
            </a:endParaRPr>
          </a:p>
          <a:p>
            <a:pPr marL="12700">
              <a:lnSpc>
                <a:spcPts val="2470"/>
              </a:lnSpc>
            </a:pPr>
            <a:r>
              <a:rPr sz="2100" b="1" spc="-5" dirty="0">
                <a:solidFill>
                  <a:srgbClr val="2E3334"/>
                </a:solidFill>
                <a:latin typeface="Arial"/>
                <a:cs typeface="Arial"/>
              </a:rPr>
              <a:t>Damage Control Resuscitation</a:t>
            </a:r>
            <a:r>
              <a:rPr sz="2100" b="1" spc="-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2100" b="1" dirty="0">
                <a:solidFill>
                  <a:srgbClr val="2E3334"/>
                </a:solidFill>
                <a:latin typeface="Arial"/>
                <a:cs typeface="Arial"/>
              </a:rPr>
              <a:t>CPG</a:t>
            </a:r>
            <a:endParaRPr sz="2100">
              <a:latin typeface="Arial"/>
              <a:cs typeface="Arial"/>
            </a:endParaRPr>
          </a:p>
          <a:p>
            <a:pPr marL="12700">
              <a:lnSpc>
                <a:spcPts val="1830"/>
              </a:lnSpc>
            </a:pP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Joint</a:t>
            </a:r>
            <a:r>
              <a:rPr sz="1600" spc="-5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10" dirty="0">
                <a:solidFill>
                  <a:srgbClr val="2E3334"/>
                </a:solidFill>
                <a:latin typeface="Arial MT"/>
                <a:cs typeface="Arial MT"/>
              </a:rPr>
              <a:t>Trauma</a:t>
            </a:r>
            <a:r>
              <a:rPr sz="1600" spc="-2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System</a:t>
            </a:r>
            <a:endParaRPr sz="1600">
              <a:latin typeface="Arial MT"/>
              <a:cs typeface="Arial MT"/>
            </a:endParaRPr>
          </a:p>
          <a:p>
            <a:pPr marL="12700" marR="655320">
              <a:lnSpc>
                <a:spcPts val="1800"/>
              </a:lnSpc>
              <a:spcBef>
                <a:spcPts val="120"/>
              </a:spcBef>
            </a:pP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Damage</a:t>
            </a:r>
            <a:r>
              <a:rPr sz="1600" b="1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Control</a:t>
            </a:r>
            <a:r>
              <a:rPr sz="1600" b="1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Resuscitation</a:t>
            </a:r>
            <a:r>
              <a:rPr sz="1600" b="1" dirty="0">
                <a:solidFill>
                  <a:srgbClr val="2E3334"/>
                </a:solidFill>
                <a:latin typeface="Arial"/>
                <a:cs typeface="Arial"/>
              </a:rPr>
              <a:t> (CPG </a:t>
            </a: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ID:18), </a:t>
            </a:r>
            <a:r>
              <a:rPr sz="1600" b="1" spc="-43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Joint</a:t>
            </a:r>
            <a:r>
              <a:rPr sz="1600" b="1" spc="-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600" b="1" spc="-20" dirty="0">
                <a:solidFill>
                  <a:srgbClr val="2E3334"/>
                </a:solidFill>
                <a:latin typeface="Arial"/>
                <a:cs typeface="Arial"/>
              </a:rPr>
              <a:t>Trauma</a:t>
            </a:r>
            <a:r>
              <a:rPr sz="1600" b="1" dirty="0">
                <a:solidFill>
                  <a:srgbClr val="2E3334"/>
                </a:solidFill>
                <a:latin typeface="Arial"/>
                <a:cs typeface="Arial"/>
              </a:rPr>
              <a:t> System </a:t>
            </a:r>
            <a:r>
              <a:rPr sz="1600" b="1" spc="-10" dirty="0">
                <a:solidFill>
                  <a:srgbClr val="2E3334"/>
                </a:solidFill>
                <a:latin typeface="Arial"/>
                <a:cs typeface="Arial"/>
              </a:rPr>
              <a:t>Website</a:t>
            </a:r>
            <a:endParaRPr sz="1600">
              <a:latin typeface="Arial"/>
              <a:cs typeface="Arial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2484898" y="1960129"/>
            <a:ext cx="4290695" cy="4898390"/>
            <a:chOff x="2484898" y="1960129"/>
            <a:chExt cx="4290695" cy="4898390"/>
          </a:xfrm>
        </p:grpSpPr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484898" y="1960129"/>
              <a:ext cx="4290288" cy="489787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999917" y="2475148"/>
              <a:ext cx="3260249" cy="3946390"/>
            </a:xfrm>
            <a:prstGeom prst="rect">
              <a:avLst/>
            </a:prstGeom>
          </p:spPr>
        </p:pic>
      </p:grp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35</a:t>
            </a:fld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4003</TotalTime>
  <Words>3048</Words>
  <Application>Microsoft Office PowerPoint</Application>
  <PresentationFormat>Widescreen</PresentationFormat>
  <Paragraphs>498</Paragraphs>
  <Slides>35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3" baseType="lpstr">
      <vt:lpstr>Arial</vt:lpstr>
      <vt:lpstr>Arial Black</vt:lpstr>
      <vt:lpstr>Arial MT</vt:lpstr>
      <vt:lpstr>Calibri</vt:lpstr>
      <vt:lpstr>Lucida Sans Unicode</vt:lpstr>
      <vt:lpstr>Microsoft Sans Serif</vt:lpstr>
      <vt:lpstr>Trebuchet MS</vt:lpstr>
      <vt:lpstr>Office Theme</vt:lpstr>
      <vt:lpstr>TACTICAL COMBAT  CASUALTY CARE COURSE</vt:lpstr>
      <vt:lpstr>Module 11: Hemorrhagic Shock Fluid Resuscitation in TFC</vt:lpstr>
      <vt:lpstr>Module 11: Hemorrhagic Shock Fluid Resuscitation in TFC</vt:lpstr>
      <vt:lpstr>MARCH PAWS</vt:lpstr>
      <vt:lpstr>INTRO TO FLUID RESUSCITATION  FOR SHOCK</vt:lpstr>
      <vt:lpstr>Module 11: Hemorrhagic Shock Fluid Resuscitation in TFC</vt:lpstr>
      <vt:lpstr>Module 11: Hemorrhagic Shock Fluid Resuscitation in TFC</vt:lpstr>
      <vt:lpstr>APPROPRIATE TECHNIQUES FOR  TREATMENT OF HEMORRHAGIC SHOCK</vt:lpstr>
      <vt:lpstr>APPROPRIATE TECHNIQUES FOR  TREATMENT OF HEMORRHAGIC SHOCK (CONT.)</vt:lpstr>
      <vt:lpstr>Module 11: Hemorrhagic Shock Fluid Resuscitation in TFC</vt:lpstr>
      <vt:lpstr>Module 11: Hemorrhagic Shock Fluid Resuscitation in TFC</vt:lpstr>
      <vt:lpstr>IMPORTANCE AND ADVANTAGES  OF EARLY USE OF BLOOD PRODUCTS</vt:lpstr>
      <vt:lpstr>Module 11: Hemorrhagic Shock Fluid Resuscitation in TFC</vt:lpstr>
      <vt:lpstr>Module 11: Hemorrhagic Shock Fluid Resuscitation in TFC</vt:lpstr>
      <vt:lpstr>Module 11: Hemorrhagic Shock Fluid Resuscitation in TFC</vt:lpstr>
      <vt:lpstr>INDICATIONS AND METHODS OF  USING RED BLOOD CELLS</vt:lpstr>
      <vt:lpstr>Module 11: Hemorrhagic Shock Fluid Resuscitation in TFC</vt:lpstr>
      <vt:lpstr>Module 11: Hemorrhagic Shock Fluid Resuscitation in TFC</vt:lpstr>
      <vt:lpstr>Module 11: Hemorrhagic Shock Fluid Resuscitation in TFC</vt:lpstr>
      <vt:lpstr>Module 11: Hemorrhagic Shock Fluid Resuscitation in TFC</vt:lpstr>
      <vt:lpstr>Module 11: Hemorrhagic Shock Fluid Resuscitation in TFC</vt:lpstr>
      <vt:lpstr>Module 11: Hemorrhagic Shock Fluid Resuscitation in TFC</vt:lpstr>
      <vt:lpstr>Module 11: Hemorrhagic Shock Fluid Resuscitation in TFC</vt:lpstr>
      <vt:lpstr>PowerPoint Presentation</vt:lpstr>
      <vt:lpstr>PowerPoint Presentation</vt:lpstr>
      <vt:lpstr>Module 11: Hemorrhagic Shock Fluid Resuscitation in TFC</vt:lpstr>
      <vt:lpstr>BLOOD TYPING</vt:lpstr>
      <vt:lpstr>PowerPoint Presentation</vt:lpstr>
      <vt:lpstr>BLOOD COLLECTION</vt:lpstr>
      <vt:lpstr>PowerPoint Presentation</vt:lpstr>
      <vt:lpstr>SKILL STATION</vt:lpstr>
      <vt:lpstr>SUMMARY</vt:lpstr>
      <vt:lpstr>CHECK ON LEARNING</vt:lpstr>
      <vt:lpstr>Module 11: Hemorrhagic Shock Fluid Resuscitation in TFC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CMC Mod 11 Hemorrhagic Shock Fluid Resuscitation in Tactical Field Care V1.15 JTS FINAL</dc:title>
  <cp:lastModifiedBy>Adam Rafferty</cp:lastModifiedBy>
  <cp:revision>2</cp:revision>
  <dcterms:created xsi:type="dcterms:W3CDTF">2023-08-01T20:26:33Z</dcterms:created>
  <dcterms:modified xsi:type="dcterms:W3CDTF">2023-08-16T14:31:37Z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2022-06-09T00:00:00Z</vt:filetime>
  </property>
  <property fmtid="{D5CDD505-2E9C-101B-9397-08002B2CF9AE}" pid="3" name="Creator">
    <vt:lpwstr>Keynote</vt:lpwstr>
  </property>
  <property fmtid="{D5CDD505-2E9C-101B-9397-08002B2CF9AE}" pid="4" name="LastSaved">
    <vt:filetime>2023-08-01T00:00:00Z</vt:filetime>
  </property>
</Properties>
</file>